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62" r:id="rId8"/>
    <p:sldId id="263" r:id="rId9"/>
    <p:sldId id="265" r:id="rId10"/>
    <p:sldId id="264" r:id="rId11"/>
    <p:sldId id="266" r:id="rId12"/>
    <p:sldId id="267" r:id="rId13"/>
    <p:sldId id="269" r:id="rId14"/>
    <p:sldId id="268" r:id="rId15"/>
    <p:sldId id="270" r:id="rId16"/>
    <p:sldId id="271" r:id="rId17"/>
    <p:sldId id="272" r:id="rId18"/>
    <p:sldId id="274" r:id="rId19"/>
    <p:sldId id="293" r:id="rId20"/>
    <p:sldId id="310" r:id="rId21"/>
    <p:sldId id="295" r:id="rId22"/>
    <p:sldId id="294" r:id="rId23"/>
    <p:sldId id="296" r:id="rId24"/>
    <p:sldId id="297" r:id="rId25"/>
    <p:sldId id="299" r:id="rId26"/>
    <p:sldId id="300" r:id="rId27"/>
    <p:sldId id="301" r:id="rId28"/>
    <p:sldId id="302" r:id="rId29"/>
    <p:sldId id="303" r:id="rId30"/>
    <p:sldId id="304" r:id="rId31"/>
    <p:sldId id="305" r:id="rId32"/>
    <p:sldId id="306" r:id="rId33"/>
    <p:sldId id="307" r:id="rId34"/>
    <p:sldId id="308" r:id="rId35"/>
    <p:sldId id="273" r:id="rId36"/>
    <p:sldId id="275" r:id="rId37"/>
    <p:sldId id="282" r:id="rId38"/>
    <p:sldId id="283" r:id="rId39"/>
    <p:sldId id="278" r:id="rId40"/>
    <p:sldId id="284" r:id="rId41"/>
    <p:sldId id="285" r:id="rId42"/>
    <p:sldId id="286" r:id="rId43"/>
    <p:sldId id="287" r:id="rId44"/>
    <p:sldId id="291" r:id="rId45"/>
    <p:sldId id="289" r:id="rId46"/>
    <p:sldId id="290" r:id="rId47"/>
    <p:sldId id="292" r:id="rId48"/>
    <p:sldId id="311" r:id="rId49"/>
    <p:sldId id="31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DCC02B7-09EF-4F6A-8F53-45D6977BB896}" type="datetimeFigureOut">
              <a:rPr lang="en-IN" smtClean="0"/>
              <a:t>28-10-2016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E0B73A-10C3-46CA-945D-4942B7E1C328}" type="slidenum">
              <a:rPr lang="en-IN" smtClean="0"/>
              <a:t>‹#›</a:t>
            </a:fld>
            <a:endParaRPr lang="en-IN"/>
          </a:p>
        </p:txBody>
      </p:sp>
    </p:spTree>
    <p:extLst>
      <p:ext uri="{BB962C8B-B14F-4D97-AF65-F5344CB8AC3E}">
        <p14:creationId xmlns:p14="http://schemas.microsoft.com/office/powerpoint/2010/main" val="150082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CC02B7-09EF-4F6A-8F53-45D6977BB896}" type="datetimeFigureOut">
              <a:rPr lang="en-IN" smtClean="0"/>
              <a:t>28-10-2016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E0B73A-10C3-46CA-945D-4942B7E1C328}" type="slidenum">
              <a:rPr lang="en-IN" smtClean="0"/>
              <a:t>‹#›</a:t>
            </a:fld>
            <a:endParaRPr lang="en-IN"/>
          </a:p>
        </p:txBody>
      </p:sp>
    </p:spTree>
    <p:extLst>
      <p:ext uri="{BB962C8B-B14F-4D97-AF65-F5344CB8AC3E}">
        <p14:creationId xmlns:p14="http://schemas.microsoft.com/office/powerpoint/2010/main" val="411452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CC02B7-09EF-4F6A-8F53-45D6977BB896}" type="datetimeFigureOut">
              <a:rPr lang="en-IN" smtClean="0"/>
              <a:t>28-10-2016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E0B73A-10C3-46CA-945D-4942B7E1C328}" type="slidenum">
              <a:rPr lang="en-IN" smtClean="0"/>
              <a:t>‹#›</a:t>
            </a:fld>
            <a:endParaRPr lang="en-IN"/>
          </a:p>
        </p:txBody>
      </p:sp>
    </p:spTree>
    <p:extLst>
      <p:ext uri="{BB962C8B-B14F-4D97-AF65-F5344CB8AC3E}">
        <p14:creationId xmlns:p14="http://schemas.microsoft.com/office/powerpoint/2010/main" val="191343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CC02B7-09EF-4F6A-8F53-45D6977BB896}" type="datetimeFigureOut">
              <a:rPr lang="en-IN" smtClean="0"/>
              <a:t>28-10-2016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E0B73A-10C3-46CA-945D-4942B7E1C328}" type="slidenum">
              <a:rPr lang="en-IN" smtClean="0"/>
              <a:t>‹#›</a:t>
            </a:fld>
            <a:endParaRPr lang="en-IN"/>
          </a:p>
        </p:txBody>
      </p:sp>
    </p:spTree>
    <p:extLst>
      <p:ext uri="{BB962C8B-B14F-4D97-AF65-F5344CB8AC3E}">
        <p14:creationId xmlns:p14="http://schemas.microsoft.com/office/powerpoint/2010/main" val="2835139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CC02B7-09EF-4F6A-8F53-45D6977BB896}" type="datetimeFigureOut">
              <a:rPr lang="en-IN" smtClean="0"/>
              <a:t>28-10-2016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E0B73A-10C3-46CA-945D-4942B7E1C328}" type="slidenum">
              <a:rPr lang="en-IN" smtClean="0"/>
              <a:t>‹#›</a:t>
            </a:fld>
            <a:endParaRPr lang="en-IN"/>
          </a:p>
        </p:txBody>
      </p:sp>
    </p:spTree>
    <p:extLst>
      <p:ext uri="{BB962C8B-B14F-4D97-AF65-F5344CB8AC3E}">
        <p14:creationId xmlns:p14="http://schemas.microsoft.com/office/powerpoint/2010/main" val="13015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DCC02B7-09EF-4F6A-8F53-45D6977BB896}" type="datetimeFigureOut">
              <a:rPr lang="en-IN" smtClean="0"/>
              <a:t>28-10-2016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E0B73A-10C3-46CA-945D-4942B7E1C328}" type="slidenum">
              <a:rPr lang="en-IN" smtClean="0"/>
              <a:t>‹#›</a:t>
            </a:fld>
            <a:endParaRPr lang="en-IN"/>
          </a:p>
        </p:txBody>
      </p:sp>
    </p:spTree>
    <p:extLst>
      <p:ext uri="{BB962C8B-B14F-4D97-AF65-F5344CB8AC3E}">
        <p14:creationId xmlns:p14="http://schemas.microsoft.com/office/powerpoint/2010/main" val="564934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DCC02B7-09EF-4F6A-8F53-45D6977BB896}" type="datetimeFigureOut">
              <a:rPr lang="en-IN" smtClean="0"/>
              <a:t>28-10-2016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8E0B73A-10C3-46CA-945D-4942B7E1C328}" type="slidenum">
              <a:rPr lang="en-IN" smtClean="0"/>
              <a:t>‹#›</a:t>
            </a:fld>
            <a:endParaRPr lang="en-IN"/>
          </a:p>
        </p:txBody>
      </p:sp>
    </p:spTree>
    <p:extLst>
      <p:ext uri="{BB962C8B-B14F-4D97-AF65-F5344CB8AC3E}">
        <p14:creationId xmlns:p14="http://schemas.microsoft.com/office/powerpoint/2010/main" val="133524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DCC02B7-09EF-4F6A-8F53-45D6977BB896}" type="datetimeFigureOut">
              <a:rPr lang="en-IN" smtClean="0"/>
              <a:t>28-10-2016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8E0B73A-10C3-46CA-945D-4942B7E1C328}" type="slidenum">
              <a:rPr lang="en-IN" smtClean="0"/>
              <a:t>‹#›</a:t>
            </a:fld>
            <a:endParaRPr lang="en-IN"/>
          </a:p>
        </p:txBody>
      </p:sp>
    </p:spTree>
    <p:extLst>
      <p:ext uri="{BB962C8B-B14F-4D97-AF65-F5344CB8AC3E}">
        <p14:creationId xmlns:p14="http://schemas.microsoft.com/office/powerpoint/2010/main" val="133881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CC02B7-09EF-4F6A-8F53-45D6977BB896}" type="datetimeFigureOut">
              <a:rPr lang="en-IN" smtClean="0"/>
              <a:t>28-10-2016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8E0B73A-10C3-46CA-945D-4942B7E1C328}" type="slidenum">
              <a:rPr lang="en-IN" smtClean="0"/>
              <a:t>‹#›</a:t>
            </a:fld>
            <a:endParaRPr lang="en-IN"/>
          </a:p>
        </p:txBody>
      </p:sp>
    </p:spTree>
    <p:extLst>
      <p:ext uri="{BB962C8B-B14F-4D97-AF65-F5344CB8AC3E}">
        <p14:creationId xmlns:p14="http://schemas.microsoft.com/office/powerpoint/2010/main" val="2719338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CC02B7-09EF-4F6A-8F53-45D6977BB896}" type="datetimeFigureOut">
              <a:rPr lang="en-IN" smtClean="0"/>
              <a:t>28-10-2016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E0B73A-10C3-46CA-945D-4942B7E1C328}" type="slidenum">
              <a:rPr lang="en-IN" smtClean="0"/>
              <a:t>‹#›</a:t>
            </a:fld>
            <a:endParaRPr lang="en-IN"/>
          </a:p>
        </p:txBody>
      </p:sp>
    </p:spTree>
    <p:extLst>
      <p:ext uri="{BB962C8B-B14F-4D97-AF65-F5344CB8AC3E}">
        <p14:creationId xmlns:p14="http://schemas.microsoft.com/office/powerpoint/2010/main" val="3893902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CC02B7-09EF-4F6A-8F53-45D6977BB896}" type="datetimeFigureOut">
              <a:rPr lang="en-IN" smtClean="0"/>
              <a:t>28-10-2016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E0B73A-10C3-46CA-945D-4942B7E1C328}" type="slidenum">
              <a:rPr lang="en-IN" smtClean="0"/>
              <a:t>‹#›</a:t>
            </a:fld>
            <a:endParaRPr lang="en-IN"/>
          </a:p>
        </p:txBody>
      </p:sp>
    </p:spTree>
    <p:extLst>
      <p:ext uri="{BB962C8B-B14F-4D97-AF65-F5344CB8AC3E}">
        <p14:creationId xmlns:p14="http://schemas.microsoft.com/office/powerpoint/2010/main" val="1567773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CC02B7-09EF-4F6A-8F53-45D6977BB896}" type="datetimeFigureOut">
              <a:rPr lang="en-IN" smtClean="0"/>
              <a:t>28-10-2016</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E0B73A-10C3-46CA-945D-4942B7E1C328}" type="slidenum">
              <a:rPr lang="en-IN" smtClean="0"/>
              <a:t>‹#›</a:t>
            </a:fld>
            <a:endParaRPr lang="en-IN"/>
          </a:p>
        </p:txBody>
      </p:sp>
    </p:spTree>
    <p:extLst>
      <p:ext uri="{BB962C8B-B14F-4D97-AF65-F5344CB8AC3E}">
        <p14:creationId xmlns:p14="http://schemas.microsoft.com/office/powerpoint/2010/main" val="3894511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Bus Arbitration</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8783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Synchronous bus </a:t>
            </a:r>
            <a:endParaRPr lang="en-IN" dirty="0"/>
          </a:p>
        </p:txBody>
      </p:sp>
      <p:sp>
        <p:nvSpPr>
          <p:cNvPr id="3" name="Content Placeholder 2"/>
          <p:cNvSpPr>
            <a:spLocks noGrp="1"/>
          </p:cNvSpPr>
          <p:nvPr>
            <p:ph idx="1"/>
          </p:nvPr>
        </p:nvSpPr>
        <p:spPr/>
        <p:txBody>
          <a:bodyPr/>
          <a:lstStyle/>
          <a:p>
            <a:pPr marL="274320" indent="-274320">
              <a:buFont typeface="Wingdings"/>
              <a:buChar char=""/>
              <a:defRPr/>
            </a:pPr>
            <a:r>
              <a:rPr lang="en-US" dirty="0"/>
              <a:t>Once the master places the device address and command on the bus, it takes time for this information to propagate to the devices:</a:t>
            </a:r>
          </a:p>
          <a:p>
            <a:pPr marL="640080" lvl="1" indent="-274320">
              <a:buFont typeface="Wingdings 2"/>
              <a:buChar char=""/>
              <a:defRPr/>
            </a:pPr>
            <a:r>
              <a:rPr lang="en-US" sz="1800" dirty="0"/>
              <a:t>This time depends on the physical and electrical characteristics of the bus.</a:t>
            </a:r>
          </a:p>
          <a:p>
            <a:pPr marL="274320" indent="-274320">
              <a:buFont typeface="Wingdings"/>
              <a:buChar char=""/>
              <a:defRPr/>
            </a:pPr>
            <a:r>
              <a:rPr lang="en-US" dirty="0"/>
              <a:t>Also, all the devices have to be given enough time to decode the address and control signals, so that the addressed slave can place data on the bus.</a:t>
            </a:r>
          </a:p>
          <a:p>
            <a:pPr marL="274320" indent="-274320">
              <a:buFont typeface="Wingdings"/>
              <a:buChar char=""/>
              <a:defRPr/>
            </a:pPr>
            <a:r>
              <a:rPr lang="en-US" dirty="0"/>
              <a:t>Width of the pulse </a:t>
            </a:r>
            <a:r>
              <a:rPr lang="en-US" i="1" dirty="0">
                <a:latin typeface="Times New Roman" pitchFamily="18" charset="0"/>
              </a:rPr>
              <a:t>t</a:t>
            </a:r>
            <a:r>
              <a:rPr lang="en-US" i="1" baseline="-25000" dirty="0">
                <a:latin typeface="Times New Roman" pitchFamily="18" charset="0"/>
              </a:rPr>
              <a:t>1</a:t>
            </a:r>
            <a:r>
              <a:rPr lang="en-US" i="1" dirty="0">
                <a:latin typeface="Times New Roman" pitchFamily="18" charset="0"/>
              </a:rPr>
              <a:t> - t</a:t>
            </a:r>
            <a:r>
              <a:rPr lang="en-US" i="1" baseline="-25000" dirty="0">
                <a:latin typeface="Times New Roman" pitchFamily="18" charset="0"/>
              </a:rPr>
              <a:t>0</a:t>
            </a:r>
            <a:r>
              <a:rPr lang="en-US" dirty="0"/>
              <a:t> depends on:</a:t>
            </a:r>
          </a:p>
          <a:p>
            <a:pPr marL="640080" lvl="1" indent="-274320">
              <a:buFont typeface="Wingdings 2"/>
              <a:buChar char=""/>
              <a:defRPr/>
            </a:pPr>
            <a:r>
              <a:rPr lang="en-US" sz="1800" dirty="0"/>
              <a:t>Maximum propagation delay between two devices connected to the bus. </a:t>
            </a:r>
          </a:p>
          <a:p>
            <a:pPr marL="640080" lvl="1" indent="-274320">
              <a:buFont typeface="Wingdings 2"/>
              <a:buChar char=""/>
              <a:defRPr/>
            </a:pPr>
            <a:r>
              <a:rPr lang="en-US" sz="1800" dirty="0"/>
              <a:t>Time taken by all the devices to decode the address and control signals, so that the addressed slave can respond at time </a:t>
            </a:r>
            <a:r>
              <a:rPr lang="en-US" sz="1800" i="1" dirty="0">
                <a:latin typeface="Times New Roman" pitchFamily="18" charset="0"/>
              </a:rPr>
              <a:t>t</a:t>
            </a:r>
            <a:r>
              <a:rPr lang="en-US" sz="1800" i="1" baseline="-25000" dirty="0">
                <a:latin typeface="Times New Roman" pitchFamily="18" charset="0"/>
              </a:rPr>
              <a:t>1</a:t>
            </a:r>
            <a:r>
              <a:rPr lang="en-US" sz="1800" dirty="0"/>
              <a:t>.</a:t>
            </a:r>
          </a:p>
        </p:txBody>
      </p:sp>
    </p:spTree>
    <p:extLst>
      <p:ext uri="{BB962C8B-B14F-4D97-AF65-F5344CB8AC3E}">
        <p14:creationId xmlns:p14="http://schemas.microsoft.com/office/powerpoint/2010/main" val="440196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Synchronous bus </a:t>
            </a:r>
            <a:endParaRPr lang="en-IN" dirty="0"/>
          </a:p>
        </p:txBody>
      </p:sp>
      <p:sp>
        <p:nvSpPr>
          <p:cNvPr id="3" name="Content Placeholder 2"/>
          <p:cNvSpPr>
            <a:spLocks noGrp="1"/>
          </p:cNvSpPr>
          <p:nvPr>
            <p:ph idx="1"/>
          </p:nvPr>
        </p:nvSpPr>
        <p:spPr/>
        <p:txBody>
          <a:bodyPr/>
          <a:lstStyle/>
          <a:p>
            <a:pPr marL="365760" indent="-283464">
              <a:buFont typeface="Wingdings 2"/>
              <a:buChar char=""/>
              <a:defRPr/>
            </a:pPr>
            <a:r>
              <a:rPr lang="en-US" dirty="0"/>
              <a:t>At the end of the clock cycle, at time </a:t>
            </a:r>
            <a:r>
              <a:rPr lang="en-US" i="1" dirty="0">
                <a:latin typeface="Times New Roman" pitchFamily="18" charset="0"/>
              </a:rPr>
              <a:t>t</a:t>
            </a:r>
            <a:r>
              <a:rPr lang="en-US" i="1" baseline="-25000" dirty="0">
                <a:latin typeface="Times New Roman" pitchFamily="18" charset="0"/>
              </a:rPr>
              <a:t>2</a:t>
            </a:r>
            <a:r>
              <a:rPr lang="en-US" dirty="0"/>
              <a:t>, the master strobes the data on the data lines into its input buffer if it’s a Read operation.</a:t>
            </a:r>
          </a:p>
          <a:p>
            <a:pPr marL="640080" lvl="1" indent="-237744">
              <a:buFont typeface="Verdana"/>
              <a:buChar char="◦"/>
              <a:defRPr/>
            </a:pPr>
            <a:r>
              <a:rPr lang="en-US" sz="1800" dirty="0"/>
              <a:t>“Strobe” means to capture the values of the data and store them into a buffer.</a:t>
            </a:r>
          </a:p>
          <a:p>
            <a:pPr marL="365760" indent="-283464">
              <a:buFont typeface="Wingdings 2"/>
              <a:buChar char=""/>
              <a:defRPr/>
            </a:pPr>
            <a:r>
              <a:rPr lang="en-US" dirty="0"/>
              <a:t>When data are to be loaded into a storage buffer register, the data should be available for a period longer than the setup time of the device.</a:t>
            </a:r>
          </a:p>
          <a:p>
            <a:pPr marL="365760" indent="-283464">
              <a:buFont typeface="Wingdings 2"/>
              <a:buChar char=""/>
              <a:defRPr/>
            </a:pPr>
            <a:r>
              <a:rPr lang="en-US" dirty="0"/>
              <a:t>Width of the pulse </a:t>
            </a:r>
            <a:r>
              <a:rPr lang="en-US" i="1" dirty="0">
                <a:latin typeface="Times New Roman" pitchFamily="18" charset="0"/>
              </a:rPr>
              <a:t>t</a:t>
            </a:r>
            <a:r>
              <a:rPr lang="en-US" i="1" baseline="-25000" dirty="0">
                <a:latin typeface="Times New Roman" pitchFamily="18" charset="0"/>
              </a:rPr>
              <a:t>2 </a:t>
            </a:r>
            <a:r>
              <a:rPr lang="en-US" i="1" dirty="0">
                <a:latin typeface="Times New Roman" pitchFamily="18" charset="0"/>
              </a:rPr>
              <a:t>- t</a:t>
            </a:r>
            <a:r>
              <a:rPr lang="en-US" i="1" baseline="-25000" dirty="0">
                <a:latin typeface="Times New Roman" pitchFamily="18" charset="0"/>
              </a:rPr>
              <a:t>1</a:t>
            </a:r>
            <a:r>
              <a:rPr lang="en-US" dirty="0"/>
              <a:t> should be longer than:</a:t>
            </a:r>
          </a:p>
          <a:p>
            <a:pPr marL="640080" lvl="1" indent="-237744">
              <a:buFont typeface="Verdana"/>
              <a:buChar char="◦"/>
              <a:defRPr/>
            </a:pPr>
            <a:r>
              <a:rPr lang="en-US" sz="1800" dirty="0"/>
              <a:t>Maximum propagation time of the bus plus</a:t>
            </a:r>
          </a:p>
          <a:p>
            <a:pPr marL="640080" lvl="1" indent="-237744">
              <a:buFont typeface="Verdana"/>
              <a:buChar char="◦"/>
              <a:defRPr/>
            </a:pPr>
            <a:r>
              <a:rPr lang="en-US" sz="1800" dirty="0"/>
              <a:t>Set up time of the input buffer register of the master.</a:t>
            </a:r>
          </a:p>
          <a:p>
            <a:pPr marL="0" indent="0">
              <a:buNone/>
            </a:pPr>
            <a:endParaRPr lang="en-IN" dirty="0"/>
          </a:p>
        </p:txBody>
      </p:sp>
    </p:spTree>
    <p:extLst>
      <p:ext uri="{BB962C8B-B14F-4D97-AF65-F5344CB8AC3E}">
        <p14:creationId xmlns:p14="http://schemas.microsoft.com/office/powerpoint/2010/main" val="241656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998" y="108399"/>
            <a:ext cx="10515600" cy="661248"/>
          </a:xfrm>
        </p:spPr>
        <p:txBody>
          <a:bodyPr>
            <a:normAutofit fontScale="90000"/>
          </a:bodyPr>
          <a:lstStyle/>
          <a:p>
            <a:r>
              <a:rPr lang="en-IN" dirty="0" smtClean="0"/>
              <a:t>Synchronous with Master and Slave</a:t>
            </a:r>
            <a:endParaRPr lang="en-IN" dirty="0"/>
          </a:p>
        </p:txBody>
      </p:sp>
      <p:grpSp>
        <p:nvGrpSpPr>
          <p:cNvPr id="4" name="Group 3"/>
          <p:cNvGrpSpPr/>
          <p:nvPr/>
        </p:nvGrpSpPr>
        <p:grpSpPr>
          <a:xfrm>
            <a:off x="431800" y="968189"/>
            <a:ext cx="9952038" cy="3684495"/>
            <a:chOff x="625475" y="1112838"/>
            <a:chExt cx="7726363" cy="3932237"/>
          </a:xfrm>
        </p:grpSpPr>
        <p:sp>
          <p:nvSpPr>
            <p:cNvPr id="5" name="Line 4"/>
            <p:cNvSpPr>
              <a:spLocks noChangeShapeType="1"/>
            </p:cNvSpPr>
            <p:nvPr/>
          </p:nvSpPr>
          <p:spPr bwMode="auto">
            <a:xfrm flipV="1">
              <a:off x="6394450" y="1654175"/>
              <a:ext cx="1588" cy="31146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 name="Line 5"/>
            <p:cNvSpPr>
              <a:spLocks noChangeShapeType="1"/>
            </p:cNvSpPr>
            <p:nvPr/>
          </p:nvSpPr>
          <p:spPr bwMode="auto">
            <a:xfrm flipV="1">
              <a:off x="3398838" y="1654175"/>
              <a:ext cx="1587" cy="31146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 name="Line 6"/>
            <p:cNvSpPr>
              <a:spLocks noChangeShapeType="1"/>
            </p:cNvSpPr>
            <p:nvPr/>
          </p:nvSpPr>
          <p:spPr bwMode="auto">
            <a:xfrm flipV="1">
              <a:off x="4889500" y="1654175"/>
              <a:ext cx="1588" cy="3114675"/>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Rectangle 7"/>
            <p:cNvSpPr>
              <a:spLocks noChangeArrowheads="1"/>
            </p:cNvSpPr>
            <p:nvPr/>
          </p:nvSpPr>
          <p:spPr bwMode="auto">
            <a:xfrm>
              <a:off x="2698750" y="4276725"/>
              <a:ext cx="2635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a:solidFill>
                    <a:srgbClr val="000000"/>
                  </a:solidFill>
                  <a:latin typeface="Nimbus Roman No9 L"/>
                </a:rPr>
                <a:t>Data</a:t>
              </a:r>
              <a:endParaRPr lang="en-US" altLang="en-US" sz="2400">
                <a:latin typeface="Constantia" panose="02030602050306030303" pitchFamily="18" charset="0"/>
              </a:endParaRPr>
            </a:p>
          </p:txBody>
        </p:sp>
        <p:sp>
          <p:nvSpPr>
            <p:cNvPr id="9" name="Rectangle 8"/>
            <p:cNvSpPr>
              <a:spLocks noChangeArrowheads="1"/>
            </p:cNvSpPr>
            <p:nvPr/>
          </p:nvSpPr>
          <p:spPr bwMode="auto">
            <a:xfrm>
              <a:off x="2430463" y="1357313"/>
              <a:ext cx="5540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a:solidFill>
                    <a:srgbClr val="000000"/>
                  </a:solidFill>
                  <a:latin typeface="Nimbus Roman No9 L"/>
                </a:rPr>
                <a:t>Bus clock</a:t>
              </a:r>
              <a:endParaRPr lang="en-US" altLang="en-US" sz="2400">
                <a:latin typeface="Constantia" panose="02030602050306030303" pitchFamily="18" charset="0"/>
              </a:endParaRPr>
            </a:p>
          </p:txBody>
        </p:sp>
        <p:sp>
          <p:nvSpPr>
            <p:cNvPr id="10" name="Rectangle 9"/>
            <p:cNvSpPr>
              <a:spLocks noChangeArrowheads="1"/>
            </p:cNvSpPr>
            <p:nvPr/>
          </p:nvSpPr>
          <p:spPr bwMode="auto">
            <a:xfrm>
              <a:off x="2430463" y="2190750"/>
              <a:ext cx="549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a:solidFill>
                    <a:srgbClr val="000000"/>
                  </a:solidFill>
                  <a:latin typeface="Nimbus Roman No9 L"/>
                </a:rPr>
                <a:t>command</a:t>
              </a:r>
              <a:endParaRPr lang="en-US" altLang="en-US" sz="2400">
                <a:latin typeface="Constantia" panose="02030602050306030303" pitchFamily="18" charset="0"/>
              </a:endParaRPr>
            </a:p>
          </p:txBody>
        </p:sp>
        <p:sp>
          <p:nvSpPr>
            <p:cNvPr id="11" name="Rectangle 10"/>
            <p:cNvSpPr>
              <a:spLocks noChangeArrowheads="1"/>
            </p:cNvSpPr>
            <p:nvPr/>
          </p:nvSpPr>
          <p:spPr bwMode="auto">
            <a:xfrm>
              <a:off x="2297113" y="2041525"/>
              <a:ext cx="6937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a:solidFill>
                    <a:srgbClr val="000000"/>
                  </a:solidFill>
                  <a:latin typeface="Nimbus Roman No9 L"/>
                </a:rPr>
                <a:t>Address and</a:t>
              </a:r>
              <a:endParaRPr lang="en-US" altLang="en-US" sz="2400">
                <a:latin typeface="Constantia" panose="02030602050306030303" pitchFamily="18" charset="0"/>
              </a:endParaRPr>
            </a:p>
          </p:txBody>
        </p:sp>
        <p:sp>
          <p:nvSpPr>
            <p:cNvPr id="12" name="Rectangle 11"/>
            <p:cNvSpPr>
              <a:spLocks noChangeArrowheads="1"/>
            </p:cNvSpPr>
            <p:nvPr/>
          </p:nvSpPr>
          <p:spPr bwMode="auto">
            <a:xfrm>
              <a:off x="3340100" y="4813300"/>
              <a:ext cx="381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i="1">
                  <a:solidFill>
                    <a:srgbClr val="000000"/>
                  </a:solidFill>
                  <a:latin typeface="Nimbus Roman No9 L"/>
                </a:rPr>
                <a:t>t</a:t>
              </a:r>
              <a:endParaRPr lang="en-US" altLang="en-US" sz="2400">
                <a:latin typeface="Constantia" panose="02030602050306030303" pitchFamily="18" charset="0"/>
              </a:endParaRPr>
            </a:p>
          </p:txBody>
        </p:sp>
        <p:sp>
          <p:nvSpPr>
            <p:cNvPr id="13" name="Rectangle 12"/>
            <p:cNvSpPr>
              <a:spLocks noChangeArrowheads="1"/>
            </p:cNvSpPr>
            <p:nvPr/>
          </p:nvSpPr>
          <p:spPr bwMode="auto">
            <a:xfrm>
              <a:off x="3348038" y="4911725"/>
              <a:ext cx="508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00"/>
                  </a:solidFill>
                  <a:latin typeface="Nimbus Roman No9 L"/>
                </a:rPr>
                <a:t>0</a:t>
              </a:r>
              <a:endParaRPr lang="en-US" altLang="en-US" sz="2400">
                <a:latin typeface="Constantia" panose="02030602050306030303" pitchFamily="18" charset="0"/>
              </a:endParaRPr>
            </a:p>
          </p:txBody>
        </p:sp>
        <p:grpSp>
          <p:nvGrpSpPr>
            <p:cNvPr id="14" name="Group 66"/>
            <p:cNvGrpSpPr>
              <a:grpSpLocks/>
            </p:cNvGrpSpPr>
            <p:nvPr/>
          </p:nvGrpSpPr>
          <p:grpSpPr bwMode="auto">
            <a:xfrm>
              <a:off x="4830763" y="4821238"/>
              <a:ext cx="95250" cy="195262"/>
              <a:chOff x="2940" y="3177"/>
              <a:chExt cx="60" cy="123"/>
            </a:xfrm>
          </p:grpSpPr>
          <p:sp>
            <p:nvSpPr>
              <p:cNvPr id="61" name="Rectangle 13"/>
              <p:cNvSpPr>
                <a:spLocks noChangeArrowheads="1"/>
              </p:cNvSpPr>
              <p:nvPr/>
            </p:nvSpPr>
            <p:spPr bwMode="auto">
              <a:xfrm>
                <a:off x="2940" y="3177"/>
                <a:ext cx="2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i="1">
                    <a:solidFill>
                      <a:srgbClr val="000000"/>
                    </a:solidFill>
                    <a:latin typeface="Nimbus Roman No9 L"/>
                  </a:rPr>
                  <a:t>t</a:t>
                </a:r>
                <a:endParaRPr lang="en-US" altLang="en-US" sz="2400">
                  <a:latin typeface="Constantia" panose="02030602050306030303" pitchFamily="18" charset="0"/>
                </a:endParaRPr>
              </a:p>
            </p:txBody>
          </p:sp>
          <p:sp>
            <p:nvSpPr>
              <p:cNvPr id="62" name="Rectangle 14"/>
              <p:cNvSpPr>
                <a:spLocks noChangeArrowheads="1"/>
              </p:cNvSpPr>
              <p:nvPr/>
            </p:nvSpPr>
            <p:spPr bwMode="auto">
              <a:xfrm>
                <a:off x="2968" y="3223"/>
                <a:ext cx="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i="1">
                    <a:solidFill>
                      <a:srgbClr val="000000"/>
                    </a:solidFill>
                    <a:latin typeface="Nimbus Roman No9 L"/>
                  </a:rPr>
                  <a:t>1</a:t>
                </a:r>
                <a:endParaRPr lang="en-US" altLang="en-US" sz="2400">
                  <a:latin typeface="Constantia" panose="02030602050306030303" pitchFamily="18" charset="0"/>
                </a:endParaRPr>
              </a:p>
            </p:txBody>
          </p:sp>
        </p:grpSp>
        <p:sp>
          <p:nvSpPr>
            <p:cNvPr id="15" name="Rectangle 15"/>
            <p:cNvSpPr>
              <a:spLocks noChangeArrowheads="1"/>
            </p:cNvSpPr>
            <p:nvPr/>
          </p:nvSpPr>
          <p:spPr bwMode="auto">
            <a:xfrm>
              <a:off x="6348413" y="4813300"/>
              <a:ext cx="381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i="1">
                  <a:solidFill>
                    <a:srgbClr val="000000"/>
                  </a:solidFill>
                  <a:latin typeface="Nimbus Roman No9 L"/>
                </a:rPr>
                <a:t>t</a:t>
              </a:r>
              <a:endParaRPr lang="en-US" altLang="en-US" sz="2400">
                <a:latin typeface="Constantia" panose="02030602050306030303" pitchFamily="18" charset="0"/>
              </a:endParaRPr>
            </a:p>
          </p:txBody>
        </p:sp>
        <p:sp>
          <p:nvSpPr>
            <p:cNvPr id="16" name="Rectangle 16"/>
            <p:cNvSpPr>
              <a:spLocks noChangeArrowheads="1"/>
            </p:cNvSpPr>
            <p:nvPr/>
          </p:nvSpPr>
          <p:spPr bwMode="auto">
            <a:xfrm>
              <a:off x="6370638" y="4922838"/>
              <a:ext cx="508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00"/>
                  </a:solidFill>
                  <a:latin typeface="Nimbus Roman No9 L"/>
                </a:rPr>
                <a:t>2</a:t>
              </a:r>
              <a:endParaRPr lang="en-US" altLang="en-US" sz="2400">
                <a:latin typeface="Constantia" panose="02030602050306030303" pitchFamily="18" charset="0"/>
              </a:endParaRPr>
            </a:p>
          </p:txBody>
        </p:sp>
        <p:sp>
          <p:nvSpPr>
            <p:cNvPr id="17" name="Freeform 17"/>
            <p:cNvSpPr>
              <a:spLocks/>
            </p:cNvSpPr>
            <p:nvPr/>
          </p:nvSpPr>
          <p:spPr bwMode="auto">
            <a:xfrm>
              <a:off x="3130550" y="1281113"/>
              <a:ext cx="4232275" cy="268287"/>
            </a:xfrm>
            <a:custGeom>
              <a:avLst/>
              <a:gdLst>
                <a:gd name="T0" fmla="*/ 2147483647 w 284"/>
                <a:gd name="T1" fmla="*/ 0 h 18"/>
                <a:gd name="T2" fmla="*/ 2147483647 w 284"/>
                <a:gd name="T3" fmla="*/ 0 h 18"/>
                <a:gd name="T4" fmla="*/ 2147483647 w 284"/>
                <a:gd name="T5" fmla="*/ 2147483647 h 18"/>
                <a:gd name="T6" fmla="*/ 2147483647 w 284"/>
                <a:gd name="T7" fmla="*/ 2147483647 h 18"/>
                <a:gd name="T8" fmla="*/ 2147483647 w 284"/>
                <a:gd name="T9" fmla="*/ 0 h 18"/>
                <a:gd name="T10" fmla="*/ 2147483647 w 284"/>
                <a:gd name="T11" fmla="*/ 0 h 18"/>
                <a:gd name="T12" fmla="*/ 2147483647 w 284"/>
                <a:gd name="T13" fmla="*/ 2147483647 h 18"/>
                <a:gd name="T14" fmla="*/ 0 w 284"/>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284"/>
                <a:gd name="T25" fmla="*/ 0 h 18"/>
                <a:gd name="T26" fmla="*/ 284 w 284"/>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4" h="18">
                  <a:moveTo>
                    <a:pt x="284" y="0"/>
                  </a:moveTo>
                  <a:lnTo>
                    <a:pt x="219" y="0"/>
                  </a:lnTo>
                  <a:lnTo>
                    <a:pt x="219" y="18"/>
                  </a:lnTo>
                  <a:lnTo>
                    <a:pt x="118" y="18"/>
                  </a:lnTo>
                  <a:lnTo>
                    <a:pt x="118" y="0"/>
                  </a:lnTo>
                  <a:lnTo>
                    <a:pt x="18" y="0"/>
                  </a:lnTo>
                  <a:lnTo>
                    <a:pt x="17" y="18"/>
                  </a:lnTo>
                  <a:lnTo>
                    <a:pt x="0" y="18"/>
                  </a:lnTo>
                </a:path>
              </a:pathLst>
            </a:custGeom>
            <a:noFill/>
            <a:ln w="14288">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8" name="Freeform 18"/>
            <p:cNvSpPr>
              <a:spLocks/>
            </p:cNvSpPr>
            <p:nvPr/>
          </p:nvSpPr>
          <p:spPr bwMode="auto">
            <a:xfrm>
              <a:off x="3175000" y="2085975"/>
              <a:ext cx="4187825" cy="268288"/>
            </a:xfrm>
            <a:custGeom>
              <a:avLst/>
              <a:gdLst>
                <a:gd name="T0" fmla="*/ 2147483647 w 281"/>
                <a:gd name="T1" fmla="*/ 2147483647 h 18"/>
                <a:gd name="T2" fmla="*/ 2147483647 w 281"/>
                <a:gd name="T3" fmla="*/ 2147483647 h 18"/>
                <a:gd name="T4" fmla="*/ 2147483647 w 281"/>
                <a:gd name="T5" fmla="*/ 0 h 18"/>
                <a:gd name="T6" fmla="*/ 2147483647 w 281"/>
                <a:gd name="T7" fmla="*/ 0 h 18"/>
                <a:gd name="T8" fmla="*/ 2147483647 w 281"/>
                <a:gd name="T9" fmla="*/ 2147483647 h 18"/>
                <a:gd name="T10" fmla="*/ 0 w 281"/>
                <a:gd name="T11" fmla="*/ 2147483647 h 18"/>
                <a:gd name="T12" fmla="*/ 0 60000 65536"/>
                <a:gd name="T13" fmla="*/ 0 60000 65536"/>
                <a:gd name="T14" fmla="*/ 0 60000 65536"/>
                <a:gd name="T15" fmla="*/ 0 60000 65536"/>
                <a:gd name="T16" fmla="*/ 0 60000 65536"/>
                <a:gd name="T17" fmla="*/ 0 60000 65536"/>
                <a:gd name="T18" fmla="*/ 0 w 281"/>
                <a:gd name="T19" fmla="*/ 0 h 18"/>
                <a:gd name="T20" fmla="*/ 281 w 28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81" h="18">
                  <a:moveTo>
                    <a:pt x="281" y="18"/>
                  </a:moveTo>
                  <a:lnTo>
                    <a:pt x="231" y="18"/>
                  </a:lnTo>
                  <a:lnTo>
                    <a:pt x="223" y="0"/>
                  </a:lnTo>
                  <a:lnTo>
                    <a:pt x="29" y="0"/>
                  </a:lnTo>
                  <a:lnTo>
                    <a:pt x="22" y="18"/>
                  </a:lnTo>
                  <a:lnTo>
                    <a:pt x="0" y="18"/>
                  </a:lnTo>
                </a:path>
              </a:pathLst>
            </a:custGeom>
            <a:noFill/>
            <a:ln w="14288">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9" name="Freeform 19"/>
            <p:cNvSpPr>
              <a:spLocks/>
            </p:cNvSpPr>
            <p:nvPr/>
          </p:nvSpPr>
          <p:spPr bwMode="auto">
            <a:xfrm>
              <a:off x="3175000" y="2085975"/>
              <a:ext cx="4187825" cy="268288"/>
            </a:xfrm>
            <a:custGeom>
              <a:avLst/>
              <a:gdLst>
                <a:gd name="T0" fmla="*/ 2147483647 w 281"/>
                <a:gd name="T1" fmla="*/ 0 h 18"/>
                <a:gd name="T2" fmla="*/ 2147483647 w 281"/>
                <a:gd name="T3" fmla="*/ 0 h 18"/>
                <a:gd name="T4" fmla="*/ 2147483647 w 281"/>
                <a:gd name="T5" fmla="*/ 2147483647 h 18"/>
                <a:gd name="T6" fmla="*/ 2147483647 w 281"/>
                <a:gd name="T7" fmla="*/ 2147483647 h 18"/>
                <a:gd name="T8" fmla="*/ 2147483647 w 281"/>
                <a:gd name="T9" fmla="*/ 0 h 18"/>
                <a:gd name="T10" fmla="*/ 0 w 281"/>
                <a:gd name="T11" fmla="*/ 0 h 18"/>
                <a:gd name="T12" fmla="*/ 0 60000 65536"/>
                <a:gd name="T13" fmla="*/ 0 60000 65536"/>
                <a:gd name="T14" fmla="*/ 0 60000 65536"/>
                <a:gd name="T15" fmla="*/ 0 60000 65536"/>
                <a:gd name="T16" fmla="*/ 0 60000 65536"/>
                <a:gd name="T17" fmla="*/ 0 60000 65536"/>
                <a:gd name="T18" fmla="*/ 0 w 281"/>
                <a:gd name="T19" fmla="*/ 0 h 18"/>
                <a:gd name="T20" fmla="*/ 281 w 28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81" h="18">
                  <a:moveTo>
                    <a:pt x="281" y="0"/>
                  </a:moveTo>
                  <a:lnTo>
                    <a:pt x="231" y="0"/>
                  </a:lnTo>
                  <a:lnTo>
                    <a:pt x="223" y="18"/>
                  </a:lnTo>
                  <a:lnTo>
                    <a:pt x="29" y="18"/>
                  </a:lnTo>
                  <a:lnTo>
                    <a:pt x="22" y="0"/>
                  </a:lnTo>
                  <a:lnTo>
                    <a:pt x="0" y="0"/>
                  </a:lnTo>
                </a:path>
              </a:pathLst>
            </a:custGeom>
            <a:noFill/>
            <a:ln w="14288">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0" name="Rectangle 20"/>
            <p:cNvSpPr>
              <a:spLocks noChangeArrowheads="1"/>
            </p:cNvSpPr>
            <p:nvPr/>
          </p:nvSpPr>
          <p:spPr bwMode="auto">
            <a:xfrm>
              <a:off x="2430463" y="3800475"/>
              <a:ext cx="5492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a:solidFill>
                    <a:srgbClr val="000000"/>
                  </a:solidFill>
                  <a:latin typeface="Nimbus Roman No9 L"/>
                </a:rPr>
                <a:t>command</a:t>
              </a:r>
              <a:endParaRPr lang="en-US" altLang="en-US" sz="2400">
                <a:latin typeface="Constantia" panose="02030602050306030303" pitchFamily="18" charset="0"/>
              </a:endParaRPr>
            </a:p>
          </p:txBody>
        </p:sp>
        <p:sp>
          <p:nvSpPr>
            <p:cNvPr id="21" name="Rectangle 21"/>
            <p:cNvSpPr>
              <a:spLocks noChangeArrowheads="1"/>
            </p:cNvSpPr>
            <p:nvPr/>
          </p:nvSpPr>
          <p:spPr bwMode="auto">
            <a:xfrm>
              <a:off x="2297113" y="3651250"/>
              <a:ext cx="693737"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a:solidFill>
                    <a:srgbClr val="000000"/>
                  </a:solidFill>
                  <a:latin typeface="Nimbus Roman No9 L"/>
                </a:rPr>
                <a:t>Address and</a:t>
              </a:r>
              <a:endParaRPr lang="en-US" altLang="en-US" sz="2400">
                <a:latin typeface="Constantia" panose="02030602050306030303" pitchFamily="18" charset="0"/>
              </a:endParaRPr>
            </a:p>
          </p:txBody>
        </p:sp>
        <p:sp>
          <p:nvSpPr>
            <p:cNvPr id="22" name="Freeform 22"/>
            <p:cNvSpPr>
              <a:spLocks/>
            </p:cNvSpPr>
            <p:nvPr/>
          </p:nvSpPr>
          <p:spPr bwMode="auto">
            <a:xfrm>
              <a:off x="3175000" y="3695700"/>
              <a:ext cx="4187825" cy="268288"/>
            </a:xfrm>
            <a:custGeom>
              <a:avLst/>
              <a:gdLst>
                <a:gd name="T0" fmla="*/ 2147483647 w 281"/>
                <a:gd name="T1" fmla="*/ 0 h 18"/>
                <a:gd name="T2" fmla="*/ 2147483647 w 281"/>
                <a:gd name="T3" fmla="*/ 0 h 18"/>
                <a:gd name="T4" fmla="*/ 2147483647 w 281"/>
                <a:gd name="T5" fmla="*/ 2147483647 h 18"/>
                <a:gd name="T6" fmla="*/ 2147483647 w 281"/>
                <a:gd name="T7" fmla="*/ 2147483647 h 18"/>
                <a:gd name="T8" fmla="*/ 2147483647 w 281"/>
                <a:gd name="T9" fmla="*/ 0 h 18"/>
                <a:gd name="T10" fmla="*/ 0 w 281"/>
                <a:gd name="T11" fmla="*/ 0 h 18"/>
                <a:gd name="T12" fmla="*/ 0 60000 65536"/>
                <a:gd name="T13" fmla="*/ 0 60000 65536"/>
                <a:gd name="T14" fmla="*/ 0 60000 65536"/>
                <a:gd name="T15" fmla="*/ 0 60000 65536"/>
                <a:gd name="T16" fmla="*/ 0 60000 65536"/>
                <a:gd name="T17" fmla="*/ 0 60000 65536"/>
                <a:gd name="T18" fmla="*/ 0 w 281"/>
                <a:gd name="T19" fmla="*/ 0 h 18"/>
                <a:gd name="T20" fmla="*/ 281 w 28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81" h="18">
                  <a:moveTo>
                    <a:pt x="281" y="0"/>
                  </a:moveTo>
                  <a:lnTo>
                    <a:pt x="245" y="0"/>
                  </a:lnTo>
                  <a:lnTo>
                    <a:pt x="238" y="18"/>
                  </a:lnTo>
                  <a:lnTo>
                    <a:pt x="51" y="18"/>
                  </a:lnTo>
                  <a:lnTo>
                    <a:pt x="43" y="0"/>
                  </a:lnTo>
                  <a:lnTo>
                    <a:pt x="0" y="0"/>
                  </a:lnTo>
                </a:path>
              </a:pathLst>
            </a:custGeom>
            <a:noFill/>
            <a:ln w="14288">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 name="Freeform 23"/>
            <p:cNvSpPr>
              <a:spLocks/>
            </p:cNvSpPr>
            <p:nvPr/>
          </p:nvSpPr>
          <p:spPr bwMode="auto">
            <a:xfrm>
              <a:off x="3175000" y="3695700"/>
              <a:ext cx="4187825" cy="268288"/>
            </a:xfrm>
            <a:custGeom>
              <a:avLst/>
              <a:gdLst>
                <a:gd name="T0" fmla="*/ 2147483647 w 281"/>
                <a:gd name="T1" fmla="*/ 2147483647 h 18"/>
                <a:gd name="T2" fmla="*/ 2147483647 w 281"/>
                <a:gd name="T3" fmla="*/ 2147483647 h 18"/>
                <a:gd name="T4" fmla="*/ 2147483647 w 281"/>
                <a:gd name="T5" fmla="*/ 0 h 18"/>
                <a:gd name="T6" fmla="*/ 2147483647 w 281"/>
                <a:gd name="T7" fmla="*/ 0 h 18"/>
                <a:gd name="T8" fmla="*/ 2147483647 w 281"/>
                <a:gd name="T9" fmla="*/ 2147483647 h 18"/>
                <a:gd name="T10" fmla="*/ 0 w 281"/>
                <a:gd name="T11" fmla="*/ 2147483647 h 18"/>
                <a:gd name="T12" fmla="*/ 0 60000 65536"/>
                <a:gd name="T13" fmla="*/ 0 60000 65536"/>
                <a:gd name="T14" fmla="*/ 0 60000 65536"/>
                <a:gd name="T15" fmla="*/ 0 60000 65536"/>
                <a:gd name="T16" fmla="*/ 0 60000 65536"/>
                <a:gd name="T17" fmla="*/ 0 60000 65536"/>
                <a:gd name="T18" fmla="*/ 0 w 281"/>
                <a:gd name="T19" fmla="*/ 0 h 18"/>
                <a:gd name="T20" fmla="*/ 281 w 28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81" h="18">
                  <a:moveTo>
                    <a:pt x="281" y="18"/>
                  </a:moveTo>
                  <a:lnTo>
                    <a:pt x="245" y="18"/>
                  </a:lnTo>
                  <a:lnTo>
                    <a:pt x="238" y="0"/>
                  </a:lnTo>
                  <a:lnTo>
                    <a:pt x="51" y="0"/>
                  </a:lnTo>
                  <a:lnTo>
                    <a:pt x="43" y="18"/>
                  </a:lnTo>
                  <a:lnTo>
                    <a:pt x="0" y="18"/>
                  </a:lnTo>
                </a:path>
              </a:pathLst>
            </a:custGeom>
            <a:noFill/>
            <a:ln w="14288">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 name="Rectangle 24"/>
            <p:cNvSpPr>
              <a:spLocks noChangeArrowheads="1"/>
            </p:cNvSpPr>
            <p:nvPr/>
          </p:nvSpPr>
          <p:spPr bwMode="auto">
            <a:xfrm>
              <a:off x="2698750" y="2668588"/>
              <a:ext cx="2635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a:solidFill>
                    <a:srgbClr val="000000"/>
                  </a:solidFill>
                  <a:latin typeface="Nimbus Roman No9 L"/>
                </a:rPr>
                <a:t>Data</a:t>
              </a:r>
              <a:endParaRPr lang="en-US" altLang="en-US" sz="2400">
                <a:latin typeface="Constantia" panose="02030602050306030303" pitchFamily="18" charset="0"/>
              </a:endParaRPr>
            </a:p>
          </p:txBody>
        </p:sp>
        <p:sp>
          <p:nvSpPr>
            <p:cNvPr id="25" name="Rectangle 25"/>
            <p:cNvSpPr>
              <a:spLocks noChangeArrowheads="1"/>
            </p:cNvSpPr>
            <p:nvPr/>
          </p:nvSpPr>
          <p:spPr bwMode="auto">
            <a:xfrm>
              <a:off x="2390775" y="1600200"/>
              <a:ext cx="6572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FF0000"/>
                  </a:solidFill>
                  <a:latin typeface="Nimbus Roman No9 L"/>
                </a:rPr>
                <a:t>Seen by</a:t>
              </a:r>
            </a:p>
            <a:p>
              <a:pPr eaLnBrk="1" hangingPunct="1"/>
              <a:r>
                <a:rPr lang="en-US" altLang="en-US" sz="1400">
                  <a:solidFill>
                    <a:srgbClr val="FF0000"/>
                  </a:solidFill>
                  <a:latin typeface="Nimbus Roman No9 L"/>
                </a:rPr>
                <a:t>master</a:t>
              </a:r>
              <a:endParaRPr lang="en-US" altLang="en-US" sz="1400">
                <a:solidFill>
                  <a:srgbClr val="FF0000"/>
                </a:solidFill>
                <a:latin typeface="Constantia" panose="02030602050306030303" pitchFamily="18" charset="0"/>
              </a:endParaRPr>
            </a:p>
          </p:txBody>
        </p:sp>
        <p:sp>
          <p:nvSpPr>
            <p:cNvPr id="26" name="Rectangle 26"/>
            <p:cNvSpPr>
              <a:spLocks noChangeArrowheads="1"/>
            </p:cNvSpPr>
            <p:nvPr/>
          </p:nvSpPr>
          <p:spPr bwMode="auto">
            <a:xfrm>
              <a:off x="2286000" y="3217863"/>
              <a:ext cx="11255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FF0000"/>
                  </a:solidFill>
                  <a:latin typeface="Nimbus Roman No9 L"/>
                </a:rPr>
                <a:t>Seen by slave</a:t>
              </a:r>
              <a:endParaRPr lang="en-US" altLang="en-US" sz="1400">
                <a:solidFill>
                  <a:srgbClr val="FF0000"/>
                </a:solidFill>
                <a:latin typeface="Constantia" panose="02030602050306030303" pitchFamily="18" charset="0"/>
              </a:endParaRPr>
            </a:p>
          </p:txBody>
        </p:sp>
        <p:sp>
          <p:nvSpPr>
            <p:cNvPr id="27" name="Freeform 29"/>
            <p:cNvSpPr>
              <a:spLocks/>
            </p:cNvSpPr>
            <p:nvPr/>
          </p:nvSpPr>
          <p:spPr bwMode="auto">
            <a:xfrm>
              <a:off x="5111750" y="4232275"/>
              <a:ext cx="46038" cy="268288"/>
            </a:xfrm>
            <a:custGeom>
              <a:avLst/>
              <a:gdLst>
                <a:gd name="T0" fmla="*/ 2147483647 w 3"/>
                <a:gd name="T1" fmla="*/ 2147483647 h 18"/>
                <a:gd name="T2" fmla="*/ 0 w 3"/>
                <a:gd name="T3" fmla="*/ 2147483647 h 18"/>
                <a:gd name="T4" fmla="*/ 2147483647 w 3"/>
                <a:gd name="T5" fmla="*/ 0 h 18"/>
                <a:gd name="T6" fmla="*/ 0 60000 65536"/>
                <a:gd name="T7" fmla="*/ 0 60000 65536"/>
                <a:gd name="T8" fmla="*/ 0 60000 65536"/>
                <a:gd name="T9" fmla="*/ 0 w 3"/>
                <a:gd name="T10" fmla="*/ 0 h 18"/>
                <a:gd name="T11" fmla="*/ 3 w 3"/>
                <a:gd name="T12" fmla="*/ 18 h 18"/>
              </a:gdLst>
              <a:ahLst/>
              <a:cxnLst>
                <a:cxn ang="T6">
                  <a:pos x="T0" y="T1"/>
                </a:cxn>
                <a:cxn ang="T7">
                  <a:pos x="T2" y="T3"/>
                </a:cxn>
                <a:cxn ang="T8">
                  <a:pos x="T4" y="T5"/>
                </a:cxn>
              </a:cxnLst>
              <a:rect l="T9" t="T10" r="T11" b="T12"/>
              <a:pathLst>
                <a:path w="3" h="18">
                  <a:moveTo>
                    <a:pt x="3" y="18"/>
                  </a:moveTo>
                  <a:lnTo>
                    <a:pt x="0" y="9"/>
                  </a:lnTo>
                  <a:lnTo>
                    <a:pt x="3"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8" name="Line 30"/>
            <p:cNvSpPr>
              <a:spLocks noChangeShapeType="1"/>
            </p:cNvSpPr>
            <p:nvPr/>
          </p:nvSpPr>
          <p:spPr bwMode="auto">
            <a:xfrm flipH="1">
              <a:off x="3175000" y="4365625"/>
              <a:ext cx="1936750"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 name="Freeform 31"/>
            <p:cNvSpPr>
              <a:spLocks/>
            </p:cNvSpPr>
            <p:nvPr/>
          </p:nvSpPr>
          <p:spPr bwMode="auto">
            <a:xfrm>
              <a:off x="6616700" y="4232275"/>
              <a:ext cx="46038" cy="268288"/>
            </a:xfrm>
            <a:custGeom>
              <a:avLst/>
              <a:gdLst>
                <a:gd name="T0" fmla="*/ 0 w 3"/>
                <a:gd name="T1" fmla="*/ 2147483647 h 18"/>
                <a:gd name="T2" fmla="*/ 2147483647 w 3"/>
                <a:gd name="T3" fmla="*/ 2147483647 h 18"/>
                <a:gd name="T4" fmla="*/ 0 w 3"/>
                <a:gd name="T5" fmla="*/ 0 h 18"/>
                <a:gd name="T6" fmla="*/ 0 60000 65536"/>
                <a:gd name="T7" fmla="*/ 0 60000 65536"/>
                <a:gd name="T8" fmla="*/ 0 60000 65536"/>
                <a:gd name="T9" fmla="*/ 0 w 3"/>
                <a:gd name="T10" fmla="*/ 0 h 18"/>
                <a:gd name="T11" fmla="*/ 3 w 3"/>
                <a:gd name="T12" fmla="*/ 18 h 18"/>
              </a:gdLst>
              <a:ahLst/>
              <a:cxnLst>
                <a:cxn ang="T6">
                  <a:pos x="T0" y="T1"/>
                </a:cxn>
                <a:cxn ang="T7">
                  <a:pos x="T2" y="T3"/>
                </a:cxn>
                <a:cxn ang="T8">
                  <a:pos x="T4" y="T5"/>
                </a:cxn>
              </a:cxnLst>
              <a:rect l="T9" t="T10" r="T11" b="T12"/>
              <a:pathLst>
                <a:path w="3" h="18">
                  <a:moveTo>
                    <a:pt x="0" y="18"/>
                  </a:moveTo>
                  <a:lnTo>
                    <a:pt x="3" y="9"/>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0" name="Line 32"/>
            <p:cNvSpPr>
              <a:spLocks noChangeShapeType="1"/>
            </p:cNvSpPr>
            <p:nvPr/>
          </p:nvSpPr>
          <p:spPr bwMode="auto">
            <a:xfrm flipH="1">
              <a:off x="5157788" y="4500563"/>
              <a:ext cx="1458912"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 name="Line 33"/>
            <p:cNvSpPr>
              <a:spLocks noChangeShapeType="1"/>
            </p:cNvSpPr>
            <p:nvPr/>
          </p:nvSpPr>
          <p:spPr bwMode="auto">
            <a:xfrm flipH="1">
              <a:off x="5157788" y="4232275"/>
              <a:ext cx="1458912"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 name="Line 34"/>
            <p:cNvSpPr>
              <a:spLocks noChangeShapeType="1"/>
            </p:cNvSpPr>
            <p:nvPr/>
          </p:nvSpPr>
          <p:spPr bwMode="auto">
            <a:xfrm flipH="1">
              <a:off x="6662738" y="4365625"/>
              <a:ext cx="700087"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 name="Freeform 35"/>
            <p:cNvSpPr>
              <a:spLocks/>
            </p:cNvSpPr>
            <p:nvPr/>
          </p:nvSpPr>
          <p:spPr bwMode="auto">
            <a:xfrm>
              <a:off x="5426075" y="2622550"/>
              <a:ext cx="58738" cy="268288"/>
            </a:xfrm>
            <a:custGeom>
              <a:avLst/>
              <a:gdLst>
                <a:gd name="T0" fmla="*/ 2147483647 w 4"/>
                <a:gd name="T1" fmla="*/ 2147483647 h 18"/>
                <a:gd name="T2" fmla="*/ 0 w 4"/>
                <a:gd name="T3" fmla="*/ 2147483647 h 18"/>
                <a:gd name="T4" fmla="*/ 2147483647 w 4"/>
                <a:gd name="T5" fmla="*/ 0 h 18"/>
                <a:gd name="T6" fmla="*/ 0 60000 65536"/>
                <a:gd name="T7" fmla="*/ 0 60000 65536"/>
                <a:gd name="T8" fmla="*/ 0 60000 65536"/>
                <a:gd name="T9" fmla="*/ 0 w 4"/>
                <a:gd name="T10" fmla="*/ 0 h 18"/>
                <a:gd name="T11" fmla="*/ 4 w 4"/>
                <a:gd name="T12" fmla="*/ 18 h 18"/>
              </a:gdLst>
              <a:ahLst/>
              <a:cxnLst>
                <a:cxn ang="T6">
                  <a:pos x="T0" y="T1"/>
                </a:cxn>
                <a:cxn ang="T7">
                  <a:pos x="T2" y="T3"/>
                </a:cxn>
                <a:cxn ang="T8">
                  <a:pos x="T4" y="T5"/>
                </a:cxn>
              </a:cxnLst>
              <a:rect l="T9" t="T10" r="T11" b="T12"/>
              <a:pathLst>
                <a:path w="4" h="18">
                  <a:moveTo>
                    <a:pt x="4" y="18"/>
                  </a:moveTo>
                  <a:lnTo>
                    <a:pt x="0" y="9"/>
                  </a:lnTo>
                  <a:lnTo>
                    <a:pt x="4"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4" name="Freeform 36"/>
            <p:cNvSpPr>
              <a:spLocks/>
            </p:cNvSpPr>
            <p:nvPr/>
          </p:nvSpPr>
          <p:spPr bwMode="auto">
            <a:xfrm>
              <a:off x="6929438" y="2622550"/>
              <a:ext cx="60325" cy="268288"/>
            </a:xfrm>
            <a:custGeom>
              <a:avLst/>
              <a:gdLst>
                <a:gd name="T0" fmla="*/ 0 w 4"/>
                <a:gd name="T1" fmla="*/ 2147483647 h 18"/>
                <a:gd name="T2" fmla="*/ 2147483647 w 4"/>
                <a:gd name="T3" fmla="*/ 2147483647 h 18"/>
                <a:gd name="T4" fmla="*/ 0 w 4"/>
                <a:gd name="T5" fmla="*/ 0 h 18"/>
                <a:gd name="T6" fmla="*/ 0 60000 65536"/>
                <a:gd name="T7" fmla="*/ 0 60000 65536"/>
                <a:gd name="T8" fmla="*/ 0 60000 65536"/>
                <a:gd name="T9" fmla="*/ 0 w 4"/>
                <a:gd name="T10" fmla="*/ 0 h 18"/>
                <a:gd name="T11" fmla="*/ 4 w 4"/>
                <a:gd name="T12" fmla="*/ 18 h 18"/>
              </a:gdLst>
              <a:ahLst/>
              <a:cxnLst>
                <a:cxn ang="T6">
                  <a:pos x="T0" y="T1"/>
                </a:cxn>
                <a:cxn ang="T7">
                  <a:pos x="T2" y="T3"/>
                </a:cxn>
                <a:cxn ang="T8">
                  <a:pos x="T4" y="T5"/>
                </a:cxn>
              </a:cxnLst>
              <a:rect l="T9" t="T10" r="T11" b="T12"/>
              <a:pathLst>
                <a:path w="4" h="18">
                  <a:moveTo>
                    <a:pt x="0" y="18"/>
                  </a:moveTo>
                  <a:lnTo>
                    <a:pt x="4" y="9"/>
                  </a:lnTo>
                  <a:lnTo>
                    <a:pt x="0" y="0"/>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5" name="Line 37"/>
            <p:cNvSpPr>
              <a:spLocks noChangeShapeType="1"/>
            </p:cNvSpPr>
            <p:nvPr/>
          </p:nvSpPr>
          <p:spPr bwMode="auto">
            <a:xfrm flipH="1">
              <a:off x="5484813" y="2890838"/>
              <a:ext cx="1444625" cy="158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 name="Line 38"/>
            <p:cNvSpPr>
              <a:spLocks noChangeShapeType="1"/>
            </p:cNvSpPr>
            <p:nvPr/>
          </p:nvSpPr>
          <p:spPr bwMode="auto">
            <a:xfrm flipH="1">
              <a:off x="5484813" y="2622550"/>
              <a:ext cx="1444625"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7" name="Line 39"/>
            <p:cNvSpPr>
              <a:spLocks noChangeShapeType="1"/>
            </p:cNvSpPr>
            <p:nvPr/>
          </p:nvSpPr>
          <p:spPr bwMode="auto">
            <a:xfrm flipH="1">
              <a:off x="6989763" y="2755900"/>
              <a:ext cx="373062"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 name="Line 40"/>
            <p:cNvSpPr>
              <a:spLocks noChangeShapeType="1"/>
            </p:cNvSpPr>
            <p:nvPr/>
          </p:nvSpPr>
          <p:spPr bwMode="auto">
            <a:xfrm flipH="1">
              <a:off x="3175000" y="2755900"/>
              <a:ext cx="2251075" cy="158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9" name="Rectangle 41"/>
            <p:cNvSpPr>
              <a:spLocks noChangeArrowheads="1"/>
            </p:cNvSpPr>
            <p:nvPr/>
          </p:nvSpPr>
          <p:spPr bwMode="auto">
            <a:xfrm>
              <a:off x="3489325" y="1819275"/>
              <a:ext cx="381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i="1">
                  <a:solidFill>
                    <a:srgbClr val="000000"/>
                  </a:solidFill>
                  <a:latin typeface="Nimbus Roman No9 L"/>
                </a:rPr>
                <a:t>t</a:t>
              </a:r>
              <a:endParaRPr lang="en-US" altLang="en-US" sz="2400">
                <a:latin typeface="Constantia" panose="02030602050306030303" pitchFamily="18" charset="0"/>
              </a:endParaRPr>
            </a:p>
          </p:txBody>
        </p:sp>
        <p:sp>
          <p:nvSpPr>
            <p:cNvPr id="40" name="Rectangle 42"/>
            <p:cNvSpPr>
              <a:spLocks noChangeArrowheads="1"/>
            </p:cNvSpPr>
            <p:nvPr/>
          </p:nvSpPr>
          <p:spPr bwMode="auto">
            <a:xfrm>
              <a:off x="3533775" y="1876425"/>
              <a:ext cx="163513"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00"/>
                  </a:solidFill>
                  <a:latin typeface="Nimbus Roman No9 L"/>
                </a:rPr>
                <a:t>AM</a:t>
              </a:r>
              <a:endParaRPr lang="en-US" altLang="en-US" sz="2400">
                <a:latin typeface="Constantia" panose="02030602050306030303" pitchFamily="18" charset="0"/>
              </a:endParaRPr>
            </a:p>
          </p:txBody>
        </p:sp>
        <p:sp>
          <p:nvSpPr>
            <p:cNvPr id="41" name="Rectangle 43"/>
            <p:cNvSpPr>
              <a:spLocks noChangeArrowheads="1"/>
            </p:cNvSpPr>
            <p:nvPr/>
          </p:nvSpPr>
          <p:spPr bwMode="auto">
            <a:xfrm>
              <a:off x="3816350" y="3382963"/>
              <a:ext cx="381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i="1">
                  <a:solidFill>
                    <a:srgbClr val="000000"/>
                  </a:solidFill>
                  <a:latin typeface="Nimbus Roman No9 L"/>
                </a:rPr>
                <a:t>t</a:t>
              </a:r>
              <a:endParaRPr lang="en-US" altLang="en-US" sz="2400">
                <a:latin typeface="Constantia" panose="02030602050306030303" pitchFamily="18" charset="0"/>
              </a:endParaRPr>
            </a:p>
          </p:txBody>
        </p:sp>
        <p:sp>
          <p:nvSpPr>
            <p:cNvPr id="42" name="Rectangle 44"/>
            <p:cNvSpPr>
              <a:spLocks noChangeArrowheads="1"/>
            </p:cNvSpPr>
            <p:nvPr/>
          </p:nvSpPr>
          <p:spPr bwMode="auto">
            <a:xfrm>
              <a:off x="3846513" y="3441700"/>
              <a:ext cx="1301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00"/>
                  </a:solidFill>
                  <a:latin typeface="Nimbus Roman No9 L"/>
                </a:rPr>
                <a:t>AS</a:t>
              </a:r>
              <a:endParaRPr lang="en-US" altLang="en-US" sz="2400">
                <a:latin typeface="Constantia" panose="02030602050306030303" pitchFamily="18" charset="0"/>
              </a:endParaRPr>
            </a:p>
          </p:txBody>
        </p:sp>
        <p:sp>
          <p:nvSpPr>
            <p:cNvPr id="43" name="Rectangle 45"/>
            <p:cNvSpPr>
              <a:spLocks noChangeArrowheads="1"/>
            </p:cNvSpPr>
            <p:nvPr/>
          </p:nvSpPr>
          <p:spPr bwMode="auto">
            <a:xfrm>
              <a:off x="5067300" y="4486275"/>
              <a:ext cx="381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i="1">
                  <a:solidFill>
                    <a:srgbClr val="000000"/>
                  </a:solidFill>
                  <a:latin typeface="Nimbus Roman No9 L"/>
                </a:rPr>
                <a:t>t</a:t>
              </a:r>
              <a:endParaRPr lang="en-US" altLang="en-US" sz="2400">
                <a:latin typeface="Constantia" panose="02030602050306030303" pitchFamily="18" charset="0"/>
              </a:endParaRPr>
            </a:p>
          </p:txBody>
        </p:sp>
        <p:sp>
          <p:nvSpPr>
            <p:cNvPr id="44" name="Rectangle 46"/>
            <p:cNvSpPr>
              <a:spLocks noChangeArrowheads="1"/>
            </p:cNvSpPr>
            <p:nvPr/>
          </p:nvSpPr>
          <p:spPr bwMode="auto">
            <a:xfrm>
              <a:off x="5097463" y="4545013"/>
              <a:ext cx="1301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00"/>
                  </a:solidFill>
                  <a:latin typeface="Nimbus Roman No9 L"/>
                </a:rPr>
                <a:t>DS</a:t>
              </a:r>
              <a:endParaRPr lang="en-US" altLang="en-US" sz="2400">
                <a:latin typeface="Constantia" panose="02030602050306030303" pitchFamily="18" charset="0"/>
              </a:endParaRPr>
            </a:p>
          </p:txBody>
        </p:sp>
        <p:sp>
          <p:nvSpPr>
            <p:cNvPr id="45" name="Rectangle 47"/>
            <p:cNvSpPr>
              <a:spLocks noChangeArrowheads="1"/>
            </p:cNvSpPr>
            <p:nvPr/>
          </p:nvSpPr>
          <p:spPr bwMode="auto">
            <a:xfrm>
              <a:off x="5380038" y="2862263"/>
              <a:ext cx="381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i="1">
                  <a:solidFill>
                    <a:srgbClr val="000000"/>
                  </a:solidFill>
                  <a:latin typeface="Nimbus Roman No9 L"/>
                </a:rPr>
                <a:t>t</a:t>
              </a:r>
              <a:endParaRPr lang="en-US" altLang="en-US" sz="2400">
                <a:latin typeface="Constantia" panose="02030602050306030303" pitchFamily="18" charset="0"/>
              </a:endParaRPr>
            </a:p>
          </p:txBody>
        </p:sp>
        <p:sp>
          <p:nvSpPr>
            <p:cNvPr id="46" name="Rectangle 48"/>
            <p:cNvSpPr>
              <a:spLocks noChangeArrowheads="1"/>
            </p:cNvSpPr>
            <p:nvPr/>
          </p:nvSpPr>
          <p:spPr bwMode="auto">
            <a:xfrm>
              <a:off x="5426075" y="2919413"/>
              <a:ext cx="163513"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800">
                  <a:solidFill>
                    <a:srgbClr val="000000"/>
                  </a:solidFill>
                  <a:latin typeface="Nimbus Roman No9 L"/>
                </a:rPr>
                <a:t>DM</a:t>
              </a:r>
              <a:endParaRPr lang="en-US" altLang="en-US" sz="2400">
                <a:latin typeface="Constantia" panose="02030602050306030303" pitchFamily="18" charset="0"/>
              </a:endParaRPr>
            </a:p>
          </p:txBody>
        </p:sp>
        <p:grpSp>
          <p:nvGrpSpPr>
            <p:cNvPr id="47" name="Group 65"/>
            <p:cNvGrpSpPr>
              <a:grpSpLocks/>
            </p:cNvGrpSpPr>
            <p:nvPr/>
          </p:nvGrpSpPr>
          <p:grpSpPr bwMode="auto">
            <a:xfrm>
              <a:off x="6364288" y="1112838"/>
              <a:ext cx="877887" cy="168275"/>
              <a:chOff x="3897" y="736"/>
              <a:chExt cx="553" cy="106"/>
            </a:xfrm>
          </p:grpSpPr>
          <p:sp>
            <p:nvSpPr>
              <p:cNvPr id="56" name="Freeform 49"/>
              <p:cNvSpPr>
                <a:spLocks/>
              </p:cNvSpPr>
              <p:nvPr/>
            </p:nvSpPr>
            <p:spPr bwMode="auto">
              <a:xfrm>
                <a:off x="4160" y="792"/>
                <a:ext cx="56" cy="28"/>
              </a:xfrm>
              <a:custGeom>
                <a:avLst/>
                <a:gdLst>
                  <a:gd name="T0" fmla="*/ 0 w 6"/>
                  <a:gd name="T1" fmla="*/ 2147483647 h 3"/>
                  <a:gd name="T2" fmla="*/ 2147483647 w 6"/>
                  <a:gd name="T3" fmla="*/ 2147483647 h 3"/>
                  <a:gd name="T4" fmla="*/ 0 w 6"/>
                  <a:gd name="T5" fmla="*/ 0 h 3"/>
                  <a:gd name="T6" fmla="*/ 0 w 6"/>
                  <a:gd name="T7" fmla="*/ 2147483647 h 3"/>
                  <a:gd name="T8" fmla="*/ 0 w 6"/>
                  <a:gd name="T9" fmla="*/ 214748364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142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7" name="Freeform 50"/>
              <p:cNvSpPr>
                <a:spLocks/>
              </p:cNvSpPr>
              <p:nvPr/>
            </p:nvSpPr>
            <p:spPr bwMode="auto">
              <a:xfrm>
                <a:off x="4160" y="792"/>
                <a:ext cx="56" cy="28"/>
              </a:xfrm>
              <a:custGeom>
                <a:avLst/>
                <a:gdLst>
                  <a:gd name="T0" fmla="*/ 0 w 56"/>
                  <a:gd name="T1" fmla="*/ 28 h 28"/>
                  <a:gd name="T2" fmla="*/ 56 w 56"/>
                  <a:gd name="T3" fmla="*/ 10 h 28"/>
                  <a:gd name="T4" fmla="*/ 0 w 56"/>
                  <a:gd name="T5" fmla="*/ 0 h 28"/>
                  <a:gd name="T6" fmla="*/ 0 w 56"/>
                  <a:gd name="T7" fmla="*/ 10 h 28"/>
                  <a:gd name="T8" fmla="*/ 0 w 56"/>
                  <a:gd name="T9" fmla="*/ 28 h 28"/>
                  <a:gd name="T10" fmla="*/ 0 60000 65536"/>
                  <a:gd name="T11" fmla="*/ 0 60000 65536"/>
                  <a:gd name="T12" fmla="*/ 0 60000 65536"/>
                  <a:gd name="T13" fmla="*/ 0 60000 65536"/>
                  <a:gd name="T14" fmla="*/ 0 60000 65536"/>
                  <a:gd name="T15" fmla="*/ 0 w 56"/>
                  <a:gd name="T16" fmla="*/ 0 h 28"/>
                  <a:gd name="T17" fmla="*/ 56 w 56"/>
                  <a:gd name="T18" fmla="*/ 28 h 28"/>
                </a:gdLst>
                <a:ahLst/>
                <a:cxnLst>
                  <a:cxn ang="T10">
                    <a:pos x="T0" y="T1"/>
                  </a:cxn>
                  <a:cxn ang="T11">
                    <a:pos x="T2" y="T3"/>
                  </a:cxn>
                  <a:cxn ang="T12">
                    <a:pos x="T4" y="T5"/>
                  </a:cxn>
                  <a:cxn ang="T13">
                    <a:pos x="T6" y="T7"/>
                  </a:cxn>
                  <a:cxn ang="T14">
                    <a:pos x="T8" y="T9"/>
                  </a:cxn>
                </a:cxnLst>
                <a:rect l="T15" t="T16" r="T17" b="T18"/>
                <a:pathLst>
                  <a:path w="56" h="28">
                    <a:moveTo>
                      <a:pt x="0" y="28"/>
                    </a:moveTo>
                    <a:lnTo>
                      <a:pt x="56" y="10"/>
                    </a:lnTo>
                    <a:lnTo>
                      <a:pt x="0" y="0"/>
                    </a:lnTo>
                    <a:lnTo>
                      <a:pt x="0" y="10"/>
                    </a:lnTo>
                    <a:lnTo>
                      <a:pt x="0" y="28"/>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8" name="Line 51"/>
              <p:cNvSpPr>
                <a:spLocks noChangeShapeType="1"/>
              </p:cNvSpPr>
              <p:nvPr/>
            </p:nvSpPr>
            <p:spPr bwMode="auto">
              <a:xfrm flipH="1">
                <a:off x="3897" y="802"/>
                <a:ext cx="263"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9" name="Rectangle 52"/>
              <p:cNvSpPr>
                <a:spLocks noChangeArrowheads="1"/>
              </p:cNvSpPr>
              <p:nvPr/>
            </p:nvSpPr>
            <p:spPr bwMode="auto">
              <a:xfrm>
                <a:off x="4263" y="736"/>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a:solidFill>
                      <a:srgbClr val="000000"/>
                    </a:solidFill>
                    <a:latin typeface="Nimbus Roman No9 L"/>
                  </a:rPr>
                  <a:t>T</a:t>
                </a:r>
                <a:endParaRPr lang="en-US" altLang="en-US" sz="2400">
                  <a:latin typeface="Constantia" panose="02030602050306030303" pitchFamily="18" charset="0"/>
                </a:endParaRPr>
              </a:p>
            </p:txBody>
          </p:sp>
          <p:sp>
            <p:nvSpPr>
              <p:cNvPr id="60" name="Rectangle 53"/>
              <p:cNvSpPr>
                <a:spLocks noChangeArrowheads="1"/>
              </p:cNvSpPr>
              <p:nvPr/>
            </p:nvSpPr>
            <p:spPr bwMode="auto">
              <a:xfrm>
                <a:off x="4319" y="736"/>
                <a:ext cx="13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a:solidFill>
                      <a:srgbClr val="000000"/>
                    </a:solidFill>
                    <a:latin typeface="Nimbus Roman No9 L"/>
                  </a:rPr>
                  <a:t>ime</a:t>
                </a:r>
                <a:endParaRPr lang="en-US" altLang="en-US" sz="2400">
                  <a:latin typeface="Constantia" panose="02030602050306030303" pitchFamily="18" charset="0"/>
                </a:endParaRPr>
              </a:p>
            </p:txBody>
          </p:sp>
        </p:grpSp>
        <p:sp>
          <p:nvSpPr>
            <p:cNvPr id="48" name="Text Box 55"/>
            <p:cNvSpPr txBox="1">
              <a:spLocks noChangeArrowheads="1"/>
            </p:cNvSpPr>
            <p:nvPr/>
          </p:nvSpPr>
          <p:spPr bwMode="auto">
            <a:xfrm>
              <a:off x="682625" y="1265238"/>
              <a:ext cx="1476375" cy="1069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latin typeface="Comic Sans MS" panose="030F0702030302020204" pitchFamily="66" charset="0"/>
                </a:rPr>
                <a:t>Address &amp;</a:t>
              </a:r>
            </a:p>
            <a:p>
              <a:pPr algn="ctr" eaLnBrk="1" hangingPunct="1"/>
              <a:r>
                <a:rPr lang="en-US" altLang="en-US" sz="1600" dirty="0">
                  <a:latin typeface="Comic Sans MS" panose="030F0702030302020204" pitchFamily="66" charset="0"/>
                </a:rPr>
                <a:t>command </a:t>
              </a:r>
            </a:p>
            <a:p>
              <a:pPr algn="ctr" eaLnBrk="1" hangingPunct="1"/>
              <a:r>
                <a:rPr lang="en-US" altLang="en-US" sz="1600" dirty="0">
                  <a:latin typeface="Comic Sans MS" panose="030F0702030302020204" pitchFamily="66" charset="0"/>
                </a:rPr>
                <a:t>appear on the</a:t>
              </a:r>
            </a:p>
            <a:p>
              <a:pPr algn="ctr" eaLnBrk="1" hangingPunct="1"/>
              <a:r>
                <a:rPr lang="en-US" altLang="en-US" sz="1600" dirty="0">
                  <a:latin typeface="Comic Sans MS" panose="030F0702030302020204" pitchFamily="66" charset="0"/>
                </a:rPr>
                <a:t>bus.</a:t>
              </a:r>
            </a:p>
          </p:txBody>
        </p:sp>
        <p:sp>
          <p:nvSpPr>
            <p:cNvPr id="49" name="Freeform 57"/>
            <p:cNvSpPr>
              <a:spLocks/>
            </p:cNvSpPr>
            <p:nvPr/>
          </p:nvSpPr>
          <p:spPr bwMode="auto">
            <a:xfrm>
              <a:off x="2152650" y="1427163"/>
              <a:ext cx="1387475" cy="747712"/>
            </a:xfrm>
            <a:custGeom>
              <a:avLst/>
              <a:gdLst>
                <a:gd name="T0" fmla="*/ 0 w 874"/>
                <a:gd name="T1" fmla="*/ 2147483647 h 471"/>
                <a:gd name="T2" fmla="*/ 2147483647 w 874"/>
                <a:gd name="T3" fmla="*/ 2147483647 h 471"/>
                <a:gd name="T4" fmla="*/ 2147483647 w 874"/>
                <a:gd name="T5" fmla="*/ 2147483647 h 471"/>
                <a:gd name="T6" fmla="*/ 0 60000 65536"/>
                <a:gd name="T7" fmla="*/ 0 60000 65536"/>
                <a:gd name="T8" fmla="*/ 0 60000 65536"/>
                <a:gd name="T9" fmla="*/ 0 w 874"/>
                <a:gd name="T10" fmla="*/ 0 h 471"/>
                <a:gd name="T11" fmla="*/ 874 w 874"/>
                <a:gd name="T12" fmla="*/ 471 h 471"/>
              </a:gdLst>
              <a:ahLst/>
              <a:cxnLst>
                <a:cxn ang="T6">
                  <a:pos x="T0" y="T1"/>
                </a:cxn>
                <a:cxn ang="T7">
                  <a:pos x="T2" y="T3"/>
                </a:cxn>
                <a:cxn ang="T8">
                  <a:pos x="T4" y="T5"/>
                </a:cxn>
              </a:cxnLst>
              <a:rect l="T9" t="T10" r="T11" b="T12"/>
              <a:pathLst>
                <a:path w="874" h="471">
                  <a:moveTo>
                    <a:pt x="0" y="42"/>
                  </a:moveTo>
                  <a:cubicBezTo>
                    <a:pt x="182" y="21"/>
                    <a:pt x="365" y="0"/>
                    <a:pt x="511" y="71"/>
                  </a:cubicBezTo>
                  <a:cubicBezTo>
                    <a:pt x="657" y="142"/>
                    <a:pt x="765" y="306"/>
                    <a:pt x="874" y="471"/>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0" name="Text Box 58"/>
            <p:cNvSpPr txBox="1">
              <a:spLocks noChangeArrowheads="1"/>
            </p:cNvSpPr>
            <p:nvPr/>
          </p:nvSpPr>
          <p:spPr bwMode="auto">
            <a:xfrm>
              <a:off x="625475" y="2771775"/>
              <a:ext cx="1636713" cy="82550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latin typeface="Comic Sans MS" panose="030F0702030302020204" pitchFamily="66" charset="0"/>
                </a:rPr>
                <a:t>Address &amp; </a:t>
              </a:r>
            </a:p>
            <a:p>
              <a:pPr algn="ctr" eaLnBrk="1" hangingPunct="1"/>
              <a:r>
                <a:rPr lang="en-US" altLang="en-US" sz="1600">
                  <a:latin typeface="Comic Sans MS" panose="030F0702030302020204" pitchFamily="66" charset="0"/>
                </a:rPr>
                <a:t>command reach</a:t>
              </a:r>
            </a:p>
            <a:p>
              <a:pPr algn="ctr" eaLnBrk="1" hangingPunct="1"/>
              <a:r>
                <a:rPr lang="en-US" altLang="en-US" sz="1600">
                  <a:latin typeface="Comic Sans MS" panose="030F0702030302020204" pitchFamily="66" charset="0"/>
                </a:rPr>
                <a:t>the slave.</a:t>
              </a:r>
            </a:p>
          </p:txBody>
        </p:sp>
        <p:sp>
          <p:nvSpPr>
            <p:cNvPr id="51" name="Freeform 59"/>
            <p:cNvSpPr>
              <a:spLocks/>
            </p:cNvSpPr>
            <p:nvPr/>
          </p:nvSpPr>
          <p:spPr bwMode="auto">
            <a:xfrm>
              <a:off x="2247900" y="2874963"/>
              <a:ext cx="1633538" cy="923925"/>
            </a:xfrm>
            <a:custGeom>
              <a:avLst/>
              <a:gdLst>
                <a:gd name="T0" fmla="*/ 0 w 1029"/>
                <a:gd name="T1" fmla="*/ 2147483647 h 582"/>
                <a:gd name="T2" fmla="*/ 2147483647 w 1029"/>
                <a:gd name="T3" fmla="*/ 2147483647 h 582"/>
                <a:gd name="T4" fmla="*/ 2147483647 w 1029"/>
                <a:gd name="T5" fmla="*/ 2147483647 h 582"/>
                <a:gd name="T6" fmla="*/ 0 60000 65536"/>
                <a:gd name="T7" fmla="*/ 0 60000 65536"/>
                <a:gd name="T8" fmla="*/ 0 60000 65536"/>
                <a:gd name="T9" fmla="*/ 0 w 1029"/>
                <a:gd name="T10" fmla="*/ 0 h 582"/>
                <a:gd name="T11" fmla="*/ 1029 w 1029"/>
                <a:gd name="T12" fmla="*/ 582 h 582"/>
              </a:gdLst>
              <a:ahLst/>
              <a:cxnLst>
                <a:cxn ang="T6">
                  <a:pos x="T0" y="T1"/>
                </a:cxn>
                <a:cxn ang="T7">
                  <a:pos x="T2" y="T3"/>
                </a:cxn>
                <a:cxn ang="T8">
                  <a:pos x="T4" y="T5"/>
                </a:cxn>
              </a:cxnLst>
              <a:rect l="T9" t="T10" r="T11" b="T12"/>
              <a:pathLst>
                <a:path w="1029" h="582">
                  <a:moveTo>
                    <a:pt x="0" y="26"/>
                  </a:moveTo>
                  <a:cubicBezTo>
                    <a:pt x="266" y="13"/>
                    <a:pt x="532" y="0"/>
                    <a:pt x="703" y="93"/>
                  </a:cubicBezTo>
                  <a:cubicBezTo>
                    <a:pt x="874" y="186"/>
                    <a:pt x="951" y="384"/>
                    <a:pt x="1029" y="582"/>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2" name="Text Box 61"/>
            <p:cNvSpPr txBox="1">
              <a:spLocks noChangeArrowheads="1"/>
            </p:cNvSpPr>
            <p:nvPr/>
          </p:nvSpPr>
          <p:spPr bwMode="auto">
            <a:xfrm>
              <a:off x="6923088" y="3498850"/>
              <a:ext cx="1428750" cy="58102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latin typeface="Comic Sans MS" panose="030F0702030302020204" pitchFamily="66" charset="0"/>
                </a:rPr>
                <a:t>Data appears</a:t>
              </a:r>
            </a:p>
            <a:p>
              <a:pPr algn="ctr" eaLnBrk="1" hangingPunct="1"/>
              <a:r>
                <a:rPr lang="en-US" altLang="en-US" sz="1600" dirty="0">
                  <a:latin typeface="Comic Sans MS" panose="030F0702030302020204" pitchFamily="66" charset="0"/>
                </a:rPr>
                <a:t>on the bus.</a:t>
              </a:r>
            </a:p>
          </p:txBody>
        </p:sp>
        <p:sp>
          <p:nvSpPr>
            <p:cNvPr id="53" name="Freeform 62"/>
            <p:cNvSpPr>
              <a:spLocks/>
            </p:cNvSpPr>
            <p:nvPr/>
          </p:nvSpPr>
          <p:spPr bwMode="auto">
            <a:xfrm>
              <a:off x="5127625" y="3663950"/>
              <a:ext cx="1822450" cy="674688"/>
            </a:xfrm>
            <a:custGeom>
              <a:avLst/>
              <a:gdLst>
                <a:gd name="T0" fmla="*/ 2147483647 w 1148"/>
                <a:gd name="T1" fmla="*/ 2147483647 h 425"/>
                <a:gd name="T2" fmla="*/ 2147483647 w 1148"/>
                <a:gd name="T3" fmla="*/ 2147483647 h 425"/>
                <a:gd name="T4" fmla="*/ 0 w 1148"/>
                <a:gd name="T5" fmla="*/ 2147483647 h 425"/>
                <a:gd name="T6" fmla="*/ 0 60000 65536"/>
                <a:gd name="T7" fmla="*/ 0 60000 65536"/>
                <a:gd name="T8" fmla="*/ 0 60000 65536"/>
                <a:gd name="T9" fmla="*/ 0 w 1148"/>
                <a:gd name="T10" fmla="*/ 0 h 425"/>
                <a:gd name="T11" fmla="*/ 1148 w 1148"/>
                <a:gd name="T12" fmla="*/ 425 h 425"/>
              </a:gdLst>
              <a:ahLst/>
              <a:cxnLst>
                <a:cxn ang="T6">
                  <a:pos x="T0" y="T1"/>
                </a:cxn>
                <a:cxn ang="T7">
                  <a:pos x="T2" y="T3"/>
                </a:cxn>
                <a:cxn ang="T8">
                  <a:pos x="T4" y="T5"/>
                </a:cxn>
              </a:cxnLst>
              <a:rect l="T9" t="T10" r="T11" b="T12"/>
              <a:pathLst>
                <a:path w="1148" h="425">
                  <a:moveTo>
                    <a:pt x="1148" y="55"/>
                  </a:moveTo>
                  <a:cubicBezTo>
                    <a:pt x="951" y="27"/>
                    <a:pt x="754" y="0"/>
                    <a:pt x="563" y="62"/>
                  </a:cubicBezTo>
                  <a:cubicBezTo>
                    <a:pt x="372" y="124"/>
                    <a:pt x="92" y="366"/>
                    <a:pt x="0" y="425"/>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4" name="Text Box 63"/>
            <p:cNvSpPr txBox="1">
              <a:spLocks noChangeArrowheads="1"/>
            </p:cNvSpPr>
            <p:nvPr/>
          </p:nvSpPr>
          <p:spPr bwMode="auto">
            <a:xfrm>
              <a:off x="6556375" y="1417638"/>
              <a:ext cx="1501775" cy="58102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latin typeface="Comic Sans MS" panose="030F0702030302020204" pitchFamily="66" charset="0"/>
                </a:rPr>
                <a:t>Data reaches </a:t>
              </a:r>
            </a:p>
            <a:p>
              <a:pPr algn="ctr" eaLnBrk="1" hangingPunct="1"/>
              <a:r>
                <a:rPr lang="en-US" altLang="en-US" sz="1600">
                  <a:latin typeface="Comic Sans MS" panose="030F0702030302020204" pitchFamily="66" charset="0"/>
                </a:rPr>
                <a:t>the master.</a:t>
              </a:r>
            </a:p>
          </p:txBody>
        </p:sp>
        <p:sp>
          <p:nvSpPr>
            <p:cNvPr id="55" name="Freeform 64"/>
            <p:cNvSpPr>
              <a:spLocks/>
            </p:cNvSpPr>
            <p:nvPr/>
          </p:nvSpPr>
          <p:spPr bwMode="auto">
            <a:xfrm>
              <a:off x="5434013" y="1739900"/>
              <a:ext cx="1116012" cy="1000125"/>
            </a:xfrm>
            <a:custGeom>
              <a:avLst/>
              <a:gdLst>
                <a:gd name="T0" fmla="*/ 2147483647 w 703"/>
                <a:gd name="T1" fmla="*/ 0 h 630"/>
                <a:gd name="T2" fmla="*/ 2147483647 w 703"/>
                <a:gd name="T3" fmla="*/ 2147483647 h 630"/>
                <a:gd name="T4" fmla="*/ 0 w 703"/>
                <a:gd name="T5" fmla="*/ 2147483647 h 630"/>
                <a:gd name="T6" fmla="*/ 0 60000 65536"/>
                <a:gd name="T7" fmla="*/ 0 60000 65536"/>
                <a:gd name="T8" fmla="*/ 0 60000 65536"/>
                <a:gd name="T9" fmla="*/ 0 w 703"/>
                <a:gd name="T10" fmla="*/ 0 h 630"/>
                <a:gd name="T11" fmla="*/ 703 w 703"/>
                <a:gd name="T12" fmla="*/ 630 h 630"/>
              </a:gdLst>
              <a:ahLst/>
              <a:cxnLst>
                <a:cxn ang="T6">
                  <a:pos x="T0" y="T1"/>
                </a:cxn>
                <a:cxn ang="T7">
                  <a:pos x="T2" y="T3"/>
                </a:cxn>
                <a:cxn ang="T8">
                  <a:pos x="T4" y="T5"/>
                </a:cxn>
              </a:cxnLst>
              <a:rect l="T9" t="T10" r="T11" b="T12"/>
              <a:pathLst>
                <a:path w="703" h="630">
                  <a:moveTo>
                    <a:pt x="703" y="0"/>
                  </a:moveTo>
                  <a:cubicBezTo>
                    <a:pt x="580" y="3"/>
                    <a:pt x="458" y="6"/>
                    <a:pt x="341" y="111"/>
                  </a:cubicBezTo>
                  <a:cubicBezTo>
                    <a:pt x="224" y="216"/>
                    <a:pt x="57" y="544"/>
                    <a:pt x="0" y="630"/>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
        <p:nvSpPr>
          <p:cNvPr id="63" name="Text Box 54"/>
          <p:cNvSpPr txBox="1">
            <a:spLocks noChangeArrowheads="1"/>
          </p:cNvSpPr>
          <p:nvPr/>
        </p:nvSpPr>
        <p:spPr bwMode="auto">
          <a:xfrm>
            <a:off x="0" y="4600621"/>
            <a:ext cx="12192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Char char="•"/>
            </a:pPr>
            <a:r>
              <a:rPr lang="en-US" altLang="en-US" sz="2400" i="1" dirty="0">
                <a:latin typeface="Constantia" panose="02030602050306030303" pitchFamily="18" charset="0"/>
              </a:rPr>
              <a:t>Signals do not appear on the bus as soon as they are placed on the bus, due to the </a:t>
            </a:r>
          </a:p>
          <a:p>
            <a:pPr eaLnBrk="1" hangingPunct="1"/>
            <a:r>
              <a:rPr lang="en-US" altLang="en-US" sz="2400" i="1" dirty="0">
                <a:latin typeface="Constantia" panose="02030602050306030303" pitchFamily="18" charset="0"/>
              </a:rPr>
              <a:t> propagation delay in the interface circuits.</a:t>
            </a:r>
          </a:p>
          <a:p>
            <a:pPr eaLnBrk="1" hangingPunct="1">
              <a:buFontTx/>
              <a:buChar char="•"/>
            </a:pPr>
            <a:r>
              <a:rPr lang="en-US" altLang="en-US" sz="2400" i="1" dirty="0">
                <a:latin typeface="Constantia" panose="02030602050306030303" pitchFamily="18" charset="0"/>
              </a:rPr>
              <a:t>Signals reach the devices after a </a:t>
            </a:r>
            <a:r>
              <a:rPr lang="en-US" altLang="en-US" sz="2400" i="1" dirty="0" smtClean="0">
                <a:latin typeface="Constantia" panose="02030602050306030303" pitchFamily="18" charset="0"/>
              </a:rPr>
              <a:t>propagation </a:t>
            </a:r>
            <a:r>
              <a:rPr lang="en-US" altLang="en-US" sz="2400" i="1" dirty="0">
                <a:latin typeface="Constantia" panose="02030602050306030303" pitchFamily="18" charset="0"/>
              </a:rPr>
              <a:t>delay which depends on the </a:t>
            </a:r>
            <a:r>
              <a:rPr lang="en-US" altLang="en-US" sz="2400" i="1" dirty="0" smtClean="0">
                <a:latin typeface="Constantia" panose="02030602050306030303" pitchFamily="18" charset="0"/>
              </a:rPr>
              <a:t> </a:t>
            </a:r>
            <a:r>
              <a:rPr lang="en-US" altLang="en-US" sz="2400" i="1" dirty="0">
                <a:latin typeface="Constantia" panose="02030602050306030303" pitchFamily="18" charset="0"/>
              </a:rPr>
              <a:t>characteristics of the bus.</a:t>
            </a:r>
          </a:p>
          <a:p>
            <a:pPr eaLnBrk="1" hangingPunct="1">
              <a:buFontTx/>
              <a:buChar char="•"/>
            </a:pPr>
            <a:r>
              <a:rPr lang="en-US" altLang="en-US" sz="2400" i="1" dirty="0">
                <a:latin typeface="Constantia" panose="02030602050306030303" pitchFamily="18" charset="0"/>
              </a:rPr>
              <a:t>Data must remain on the bus for some time after t</a:t>
            </a:r>
            <a:r>
              <a:rPr lang="en-US" altLang="en-US" sz="2400" i="1" baseline="-25000" dirty="0">
                <a:latin typeface="Constantia" panose="02030602050306030303" pitchFamily="18" charset="0"/>
              </a:rPr>
              <a:t>2</a:t>
            </a:r>
            <a:r>
              <a:rPr lang="en-US" altLang="en-US" sz="2400" i="1" dirty="0">
                <a:latin typeface="Constantia" panose="02030602050306030303" pitchFamily="18" charset="0"/>
              </a:rPr>
              <a:t> equal to the hold time of the buffer.</a:t>
            </a:r>
          </a:p>
        </p:txBody>
      </p:sp>
    </p:spTree>
    <p:extLst>
      <p:ext uri="{BB962C8B-B14F-4D97-AF65-F5344CB8AC3E}">
        <p14:creationId xmlns:p14="http://schemas.microsoft.com/office/powerpoint/2010/main" val="2730743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Multiple cycle transfers</a:t>
            </a:r>
          </a:p>
        </p:txBody>
      </p:sp>
      <p:sp>
        <p:nvSpPr>
          <p:cNvPr id="3" name="Content Placeholder 2"/>
          <p:cNvSpPr>
            <a:spLocks noGrp="1"/>
          </p:cNvSpPr>
          <p:nvPr>
            <p:ph idx="1"/>
          </p:nvPr>
        </p:nvSpPr>
        <p:spPr/>
        <p:txBody>
          <a:bodyPr/>
          <a:lstStyle/>
          <a:p>
            <a:r>
              <a:rPr lang="en-IN" dirty="0" smtClean="0"/>
              <a:t>Drawback of single CC</a:t>
            </a:r>
          </a:p>
          <a:p>
            <a:r>
              <a:rPr lang="en-IN" dirty="0" smtClean="0"/>
              <a:t>Devices are very slow</a:t>
            </a:r>
          </a:p>
          <a:p>
            <a:r>
              <a:rPr lang="en-IN" dirty="0" smtClean="0"/>
              <a:t>All other devices should work at the speed of slowest device</a:t>
            </a:r>
          </a:p>
          <a:p>
            <a:r>
              <a:rPr lang="en-IN" dirty="0" smtClean="0"/>
              <a:t>So increase in </a:t>
            </a:r>
            <a:r>
              <a:rPr lang="en-IN" dirty="0"/>
              <a:t>timing of </a:t>
            </a:r>
            <a:r>
              <a:rPr lang="en-IN" dirty="0" smtClean="0"/>
              <a:t>clock.</a:t>
            </a:r>
          </a:p>
          <a:p>
            <a:r>
              <a:rPr lang="en-IN" dirty="0" smtClean="0"/>
              <a:t>How to identify whether slave is working or not?</a:t>
            </a:r>
          </a:p>
          <a:p>
            <a:r>
              <a:rPr lang="en-IN" dirty="0" smtClean="0"/>
              <a:t>Use high  frequency clock cycle</a:t>
            </a:r>
          </a:p>
          <a:p>
            <a:r>
              <a:rPr lang="en-IN" dirty="0" smtClean="0"/>
              <a:t>Clock of bus and processor(faster) is not common</a:t>
            </a:r>
            <a:endParaRPr lang="en-IN" dirty="0"/>
          </a:p>
        </p:txBody>
      </p:sp>
    </p:spTree>
    <p:extLst>
      <p:ext uri="{BB962C8B-B14F-4D97-AF65-F5344CB8AC3E}">
        <p14:creationId xmlns:p14="http://schemas.microsoft.com/office/powerpoint/2010/main" val="3347323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Multiple cycle transfers</a:t>
            </a:r>
            <a:endParaRPr lang="en-IN" dirty="0"/>
          </a:p>
        </p:txBody>
      </p:sp>
      <p:sp>
        <p:nvSpPr>
          <p:cNvPr id="3" name="Content Placeholder 2"/>
          <p:cNvSpPr>
            <a:spLocks noGrp="1"/>
          </p:cNvSpPr>
          <p:nvPr>
            <p:ph idx="1"/>
          </p:nvPr>
        </p:nvSpPr>
        <p:spPr/>
        <p:txBody>
          <a:bodyPr/>
          <a:lstStyle/>
          <a:p>
            <a:endParaRPr lang="en-IN" dirty="0"/>
          </a:p>
        </p:txBody>
      </p:sp>
      <p:grpSp>
        <p:nvGrpSpPr>
          <p:cNvPr id="4" name="Group 3"/>
          <p:cNvGrpSpPr/>
          <p:nvPr/>
        </p:nvGrpSpPr>
        <p:grpSpPr>
          <a:xfrm>
            <a:off x="404812" y="1339850"/>
            <a:ext cx="10948988" cy="4845050"/>
            <a:chOff x="404812" y="1339850"/>
            <a:chExt cx="8418513" cy="4845050"/>
          </a:xfrm>
        </p:grpSpPr>
        <p:grpSp>
          <p:nvGrpSpPr>
            <p:cNvPr id="5" name="Group 4"/>
            <p:cNvGrpSpPr/>
            <p:nvPr/>
          </p:nvGrpSpPr>
          <p:grpSpPr>
            <a:xfrm>
              <a:off x="404812" y="1339850"/>
              <a:ext cx="8418513" cy="4845050"/>
              <a:chOff x="377825" y="1316038"/>
              <a:chExt cx="8418513" cy="4845050"/>
            </a:xfrm>
          </p:grpSpPr>
          <p:sp>
            <p:nvSpPr>
              <p:cNvPr id="7" name="Freeform 47"/>
              <p:cNvSpPr>
                <a:spLocks/>
              </p:cNvSpPr>
              <p:nvPr/>
            </p:nvSpPr>
            <p:spPr bwMode="auto">
              <a:xfrm>
                <a:off x="2786063" y="1481138"/>
                <a:ext cx="663575" cy="1717675"/>
              </a:xfrm>
              <a:custGeom>
                <a:avLst/>
                <a:gdLst>
                  <a:gd name="T0" fmla="*/ 0 w 418"/>
                  <a:gd name="T1" fmla="*/ 0 h 1082"/>
                  <a:gd name="T2" fmla="*/ 2147483647 w 418"/>
                  <a:gd name="T3" fmla="*/ 2147483647 h 1082"/>
                  <a:gd name="T4" fmla="*/ 2147483647 w 418"/>
                  <a:gd name="T5" fmla="*/ 2147483647 h 1082"/>
                  <a:gd name="T6" fmla="*/ 0 60000 65536"/>
                  <a:gd name="T7" fmla="*/ 0 60000 65536"/>
                  <a:gd name="T8" fmla="*/ 0 60000 65536"/>
                  <a:gd name="T9" fmla="*/ 0 w 418"/>
                  <a:gd name="T10" fmla="*/ 0 h 1082"/>
                  <a:gd name="T11" fmla="*/ 418 w 418"/>
                  <a:gd name="T12" fmla="*/ 1082 h 1082"/>
                </a:gdLst>
                <a:ahLst/>
                <a:cxnLst>
                  <a:cxn ang="T6">
                    <a:pos x="T0" y="T1"/>
                  </a:cxn>
                  <a:cxn ang="T7">
                    <a:pos x="T2" y="T3"/>
                  </a:cxn>
                  <a:cxn ang="T8">
                    <a:pos x="T4" y="T5"/>
                  </a:cxn>
                </a:cxnLst>
                <a:rect l="T9" t="T10" r="T11" b="T12"/>
                <a:pathLst>
                  <a:path w="418" h="1082">
                    <a:moveTo>
                      <a:pt x="0" y="0"/>
                    </a:moveTo>
                    <a:cubicBezTo>
                      <a:pt x="140" y="221"/>
                      <a:pt x="280" y="443"/>
                      <a:pt x="349" y="623"/>
                    </a:cubicBezTo>
                    <a:cubicBezTo>
                      <a:pt x="418" y="803"/>
                      <a:pt x="404" y="1006"/>
                      <a:pt x="415" y="1082"/>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 name="Freeform 48"/>
              <p:cNvSpPr>
                <a:spLocks/>
              </p:cNvSpPr>
              <p:nvPr/>
            </p:nvSpPr>
            <p:spPr bwMode="auto">
              <a:xfrm>
                <a:off x="2774950" y="2116138"/>
                <a:ext cx="661988" cy="1752600"/>
              </a:xfrm>
              <a:custGeom>
                <a:avLst/>
                <a:gdLst>
                  <a:gd name="T0" fmla="*/ 0 w 417"/>
                  <a:gd name="T1" fmla="*/ 0 h 1104"/>
                  <a:gd name="T2" fmla="*/ 2147483647 w 417"/>
                  <a:gd name="T3" fmla="*/ 2147483647 h 1104"/>
                  <a:gd name="T4" fmla="*/ 2147483647 w 417"/>
                  <a:gd name="T5" fmla="*/ 2147483647 h 1104"/>
                  <a:gd name="T6" fmla="*/ 0 60000 65536"/>
                  <a:gd name="T7" fmla="*/ 0 60000 65536"/>
                  <a:gd name="T8" fmla="*/ 0 60000 65536"/>
                  <a:gd name="T9" fmla="*/ 0 w 417"/>
                  <a:gd name="T10" fmla="*/ 0 h 1104"/>
                  <a:gd name="T11" fmla="*/ 417 w 417"/>
                  <a:gd name="T12" fmla="*/ 1104 h 1104"/>
                </a:gdLst>
                <a:ahLst/>
                <a:cxnLst>
                  <a:cxn ang="T6">
                    <a:pos x="T0" y="T1"/>
                  </a:cxn>
                  <a:cxn ang="T7">
                    <a:pos x="T2" y="T3"/>
                  </a:cxn>
                  <a:cxn ang="T8">
                    <a:pos x="T4" y="T5"/>
                  </a:cxn>
                </a:cxnLst>
                <a:rect l="T9" t="T10" r="T11" b="T12"/>
                <a:pathLst>
                  <a:path w="417" h="1104">
                    <a:moveTo>
                      <a:pt x="0" y="0"/>
                    </a:moveTo>
                    <a:cubicBezTo>
                      <a:pt x="139" y="275"/>
                      <a:pt x="279" y="550"/>
                      <a:pt x="348" y="734"/>
                    </a:cubicBezTo>
                    <a:cubicBezTo>
                      <a:pt x="417" y="918"/>
                      <a:pt x="404" y="1044"/>
                      <a:pt x="415" y="1104"/>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9" name="Freeform 53"/>
              <p:cNvSpPr>
                <a:spLocks/>
              </p:cNvSpPr>
              <p:nvPr/>
            </p:nvSpPr>
            <p:spPr bwMode="auto">
              <a:xfrm>
                <a:off x="5926138" y="4183063"/>
                <a:ext cx="669925" cy="179387"/>
              </a:xfrm>
              <a:custGeom>
                <a:avLst/>
                <a:gdLst>
                  <a:gd name="T0" fmla="*/ 2147483647 w 422"/>
                  <a:gd name="T1" fmla="*/ 2147483647 h 113"/>
                  <a:gd name="T2" fmla="*/ 2147483647 w 422"/>
                  <a:gd name="T3" fmla="*/ 2147483647 h 113"/>
                  <a:gd name="T4" fmla="*/ 0 w 422"/>
                  <a:gd name="T5" fmla="*/ 2147483647 h 113"/>
                  <a:gd name="T6" fmla="*/ 0 60000 65536"/>
                  <a:gd name="T7" fmla="*/ 0 60000 65536"/>
                  <a:gd name="T8" fmla="*/ 0 60000 65536"/>
                  <a:gd name="T9" fmla="*/ 0 w 422"/>
                  <a:gd name="T10" fmla="*/ 0 h 113"/>
                  <a:gd name="T11" fmla="*/ 422 w 422"/>
                  <a:gd name="T12" fmla="*/ 113 h 113"/>
                </a:gdLst>
                <a:ahLst/>
                <a:cxnLst>
                  <a:cxn ang="T6">
                    <a:pos x="T0" y="T1"/>
                  </a:cxn>
                  <a:cxn ang="T7">
                    <a:pos x="T2" y="T3"/>
                  </a:cxn>
                  <a:cxn ang="T8">
                    <a:pos x="T4" y="T5"/>
                  </a:cxn>
                </a:cxnLst>
                <a:rect l="T9" t="T10" r="T11" b="T12"/>
                <a:pathLst>
                  <a:path w="422" h="113">
                    <a:moveTo>
                      <a:pt x="422" y="10"/>
                    </a:moveTo>
                    <a:cubicBezTo>
                      <a:pt x="335" y="5"/>
                      <a:pt x="248" y="0"/>
                      <a:pt x="178" y="17"/>
                    </a:cubicBezTo>
                    <a:cubicBezTo>
                      <a:pt x="108" y="34"/>
                      <a:pt x="31" y="98"/>
                      <a:pt x="0" y="113"/>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nvGrpSpPr>
              <p:cNvPr id="10" name="Group 9"/>
              <p:cNvGrpSpPr/>
              <p:nvPr/>
            </p:nvGrpSpPr>
            <p:grpSpPr>
              <a:xfrm>
                <a:off x="377825" y="1316038"/>
                <a:ext cx="8418513" cy="4845050"/>
                <a:chOff x="377825" y="1316038"/>
                <a:chExt cx="8418513" cy="4845050"/>
              </a:xfrm>
            </p:grpSpPr>
            <p:grpSp>
              <p:nvGrpSpPr>
                <p:cNvPr id="12" name="Group 3"/>
                <p:cNvGrpSpPr>
                  <a:grpSpLocks/>
                </p:cNvGrpSpPr>
                <p:nvPr/>
              </p:nvGrpSpPr>
              <p:grpSpPr bwMode="auto">
                <a:xfrm>
                  <a:off x="1738313" y="1443038"/>
                  <a:ext cx="5437187" cy="4024312"/>
                  <a:chOff x="1162" y="598"/>
                  <a:chExt cx="3425" cy="2535"/>
                </a:xfrm>
              </p:grpSpPr>
              <p:sp>
                <p:nvSpPr>
                  <p:cNvPr id="17" name="Freeform 4"/>
                  <p:cNvSpPr>
                    <a:spLocks/>
                  </p:cNvSpPr>
                  <p:nvPr/>
                </p:nvSpPr>
                <p:spPr bwMode="auto">
                  <a:xfrm>
                    <a:off x="1785" y="1132"/>
                    <a:ext cx="500" cy="200"/>
                  </a:xfrm>
                  <a:custGeom>
                    <a:avLst/>
                    <a:gdLst>
                      <a:gd name="T0" fmla="*/ 2147483647 w 45"/>
                      <a:gd name="T1" fmla="*/ 2147483647 h 18"/>
                      <a:gd name="T2" fmla="*/ 2147483647 w 45"/>
                      <a:gd name="T3" fmla="*/ 0 h 18"/>
                      <a:gd name="T4" fmla="*/ 2147483647 w 45"/>
                      <a:gd name="T5" fmla="*/ 0 h 18"/>
                      <a:gd name="T6" fmla="*/ 2147483647 w 45"/>
                      <a:gd name="T7" fmla="*/ 2147483647 h 18"/>
                      <a:gd name="T8" fmla="*/ 0 w 45"/>
                      <a:gd name="T9" fmla="*/ 2147483647 h 18"/>
                      <a:gd name="T10" fmla="*/ 0 60000 65536"/>
                      <a:gd name="T11" fmla="*/ 0 60000 65536"/>
                      <a:gd name="T12" fmla="*/ 0 60000 65536"/>
                      <a:gd name="T13" fmla="*/ 0 60000 65536"/>
                      <a:gd name="T14" fmla="*/ 0 60000 65536"/>
                      <a:gd name="T15" fmla="*/ 0 w 45"/>
                      <a:gd name="T16" fmla="*/ 0 h 18"/>
                      <a:gd name="T17" fmla="*/ 45 w 45"/>
                      <a:gd name="T18" fmla="*/ 18 h 18"/>
                    </a:gdLst>
                    <a:ahLst/>
                    <a:cxnLst>
                      <a:cxn ang="T10">
                        <a:pos x="T0" y="T1"/>
                      </a:cxn>
                      <a:cxn ang="T11">
                        <a:pos x="T2" y="T3"/>
                      </a:cxn>
                      <a:cxn ang="T12">
                        <a:pos x="T4" y="T5"/>
                      </a:cxn>
                      <a:cxn ang="T13">
                        <a:pos x="T6" y="T7"/>
                      </a:cxn>
                      <a:cxn ang="T14">
                        <a:pos x="T8" y="T9"/>
                      </a:cxn>
                    </a:cxnLst>
                    <a:rect l="T15" t="T16" r="T17" b="T18"/>
                    <a:pathLst>
                      <a:path w="45" h="18">
                        <a:moveTo>
                          <a:pt x="45" y="18"/>
                        </a:moveTo>
                        <a:lnTo>
                          <a:pt x="45" y="0"/>
                        </a:lnTo>
                        <a:lnTo>
                          <a:pt x="18" y="0"/>
                        </a:lnTo>
                        <a:lnTo>
                          <a:pt x="18" y="18"/>
                        </a:lnTo>
                        <a:lnTo>
                          <a:pt x="0" y="18"/>
                        </a:lnTo>
                      </a:path>
                    </a:pathLst>
                  </a:custGeom>
                  <a:noFill/>
                  <a:ln w="1746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8" name="Freeform 5"/>
                  <p:cNvSpPr>
                    <a:spLocks/>
                  </p:cNvSpPr>
                  <p:nvPr/>
                </p:nvSpPr>
                <p:spPr bwMode="auto">
                  <a:xfrm>
                    <a:off x="2285" y="1132"/>
                    <a:ext cx="601" cy="200"/>
                  </a:xfrm>
                  <a:custGeom>
                    <a:avLst/>
                    <a:gdLst>
                      <a:gd name="T0" fmla="*/ 2147483647 w 54"/>
                      <a:gd name="T1" fmla="*/ 2147483647 h 18"/>
                      <a:gd name="T2" fmla="*/ 2147483647 w 54"/>
                      <a:gd name="T3" fmla="*/ 0 h 18"/>
                      <a:gd name="T4" fmla="*/ 2147483647 w 54"/>
                      <a:gd name="T5" fmla="*/ 0 h 18"/>
                      <a:gd name="T6" fmla="*/ 2147483647 w 54"/>
                      <a:gd name="T7" fmla="*/ 2147483647 h 18"/>
                      <a:gd name="T8" fmla="*/ 0 w 54"/>
                      <a:gd name="T9" fmla="*/ 2147483647 h 18"/>
                      <a:gd name="T10" fmla="*/ 0 60000 65536"/>
                      <a:gd name="T11" fmla="*/ 0 60000 65536"/>
                      <a:gd name="T12" fmla="*/ 0 60000 65536"/>
                      <a:gd name="T13" fmla="*/ 0 60000 65536"/>
                      <a:gd name="T14" fmla="*/ 0 60000 65536"/>
                      <a:gd name="T15" fmla="*/ 0 w 54"/>
                      <a:gd name="T16" fmla="*/ 0 h 18"/>
                      <a:gd name="T17" fmla="*/ 54 w 54"/>
                      <a:gd name="T18" fmla="*/ 18 h 18"/>
                    </a:gdLst>
                    <a:ahLst/>
                    <a:cxnLst>
                      <a:cxn ang="T10">
                        <a:pos x="T0" y="T1"/>
                      </a:cxn>
                      <a:cxn ang="T11">
                        <a:pos x="T2" y="T3"/>
                      </a:cxn>
                      <a:cxn ang="T12">
                        <a:pos x="T4" y="T5"/>
                      </a:cxn>
                      <a:cxn ang="T13">
                        <a:pos x="T6" y="T7"/>
                      </a:cxn>
                      <a:cxn ang="T14">
                        <a:pos x="T8" y="T9"/>
                      </a:cxn>
                    </a:cxnLst>
                    <a:rect l="T15" t="T16" r="T17" b="T18"/>
                    <a:pathLst>
                      <a:path w="54" h="18">
                        <a:moveTo>
                          <a:pt x="54" y="18"/>
                        </a:moveTo>
                        <a:lnTo>
                          <a:pt x="54" y="0"/>
                        </a:lnTo>
                        <a:lnTo>
                          <a:pt x="27" y="0"/>
                        </a:lnTo>
                        <a:lnTo>
                          <a:pt x="27" y="18"/>
                        </a:lnTo>
                        <a:lnTo>
                          <a:pt x="0" y="18"/>
                        </a:lnTo>
                      </a:path>
                    </a:pathLst>
                  </a:custGeom>
                  <a:noFill/>
                  <a:ln w="1746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9" name="Freeform 6"/>
                  <p:cNvSpPr>
                    <a:spLocks/>
                  </p:cNvSpPr>
                  <p:nvPr/>
                </p:nvSpPr>
                <p:spPr bwMode="auto">
                  <a:xfrm>
                    <a:off x="2886" y="1132"/>
                    <a:ext cx="600" cy="200"/>
                  </a:xfrm>
                  <a:custGeom>
                    <a:avLst/>
                    <a:gdLst>
                      <a:gd name="T0" fmla="*/ 2147483647 w 54"/>
                      <a:gd name="T1" fmla="*/ 2147483647 h 18"/>
                      <a:gd name="T2" fmla="*/ 2147483647 w 54"/>
                      <a:gd name="T3" fmla="*/ 0 h 18"/>
                      <a:gd name="T4" fmla="*/ 2147483647 w 54"/>
                      <a:gd name="T5" fmla="*/ 0 h 18"/>
                      <a:gd name="T6" fmla="*/ 2147483647 w 54"/>
                      <a:gd name="T7" fmla="*/ 2147483647 h 18"/>
                      <a:gd name="T8" fmla="*/ 0 w 54"/>
                      <a:gd name="T9" fmla="*/ 2147483647 h 18"/>
                      <a:gd name="T10" fmla="*/ 0 60000 65536"/>
                      <a:gd name="T11" fmla="*/ 0 60000 65536"/>
                      <a:gd name="T12" fmla="*/ 0 60000 65536"/>
                      <a:gd name="T13" fmla="*/ 0 60000 65536"/>
                      <a:gd name="T14" fmla="*/ 0 60000 65536"/>
                      <a:gd name="T15" fmla="*/ 0 w 54"/>
                      <a:gd name="T16" fmla="*/ 0 h 18"/>
                      <a:gd name="T17" fmla="*/ 54 w 54"/>
                      <a:gd name="T18" fmla="*/ 18 h 18"/>
                    </a:gdLst>
                    <a:ahLst/>
                    <a:cxnLst>
                      <a:cxn ang="T10">
                        <a:pos x="T0" y="T1"/>
                      </a:cxn>
                      <a:cxn ang="T11">
                        <a:pos x="T2" y="T3"/>
                      </a:cxn>
                      <a:cxn ang="T12">
                        <a:pos x="T4" y="T5"/>
                      </a:cxn>
                      <a:cxn ang="T13">
                        <a:pos x="T6" y="T7"/>
                      </a:cxn>
                      <a:cxn ang="T14">
                        <a:pos x="T8" y="T9"/>
                      </a:cxn>
                    </a:cxnLst>
                    <a:rect l="T15" t="T16" r="T17" b="T18"/>
                    <a:pathLst>
                      <a:path w="54" h="18">
                        <a:moveTo>
                          <a:pt x="54" y="18"/>
                        </a:moveTo>
                        <a:lnTo>
                          <a:pt x="54" y="0"/>
                        </a:lnTo>
                        <a:lnTo>
                          <a:pt x="27" y="0"/>
                        </a:lnTo>
                        <a:lnTo>
                          <a:pt x="27" y="18"/>
                        </a:lnTo>
                        <a:lnTo>
                          <a:pt x="0" y="18"/>
                        </a:lnTo>
                      </a:path>
                    </a:pathLst>
                  </a:custGeom>
                  <a:noFill/>
                  <a:ln w="1746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0" name="Freeform 7"/>
                  <p:cNvSpPr>
                    <a:spLocks/>
                  </p:cNvSpPr>
                  <p:nvPr/>
                </p:nvSpPr>
                <p:spPr bwMode="auto">
                  <a:xfrm>
                    <a:off x="3486" y="1132"/>
                    <a:ext cx="600" cy="200"/>
                  </a:xfrm>
                  <a:custGeom>
                    <a:avLst/>
                    <a:gdLst>
                      <a:gd name="T0" fmla="*/ 2147483647 w 54"/>
                      <a:gd name="T1" fmla="*/ 2147483647 h 18"/>
                      <a:gd name="T2" fmla="*/ 2147483647 w 54"/>
                      <a:gd name="T3" fmla="*/ 0 h 18"/>
                      <a:gd name="T4" fmla="*/ 2147483647 w 54"/>
                      <a:gd name="T5" fmla="*/ 0 h 18"/>
                      <a:gd name="T6" fmla="*/ 2147483647 w 54"/>
                      <a:gd name="T7" fmla="*/ 2147483647 h 18"/>
                      <a:gd name="T8" fmla="*/ 0 w 54"/>
                      <a:gd name="T9" fmla="*/ 2147483647 h 18"/>
                      <a:gd name="T10" fmla="*/ 0 60000 65536"/>
                      <a:gd name="T11" fmla="*/ 0 60000 65536"/>
                      <a:gd name="T12" fmla="*/ 0 60000 65536"/>
                      <a:gd name="T13" fmla="*/ 0 60000 65536"/>
                      <a:gd name="T14" fmla="*/ 0 60000 65536"/>
                      <a:gd name="T15" fmla="*/ 0 w 54"/>
                      <a:gd name="T16" fmla="*/ 0 h 18"/>
                      <a:gd name="T17" fmla="*/ 54 w 54"/>
                      <a:gd name="T18" fmla="*/ 18 h 18"/>
                    </a:gdLst>
                    <a:ahLst/>
                    <a:cxnLst>
                      <a:cxn ang="T10">
                        <a:pos x="T0" y="T1"/>
                      </a:cxn>
                      <a:cxn ang="T11">
                        <a:pos x="T2" y="T3"/>
                      </a:cxn>
                      <a:cxn ang="T12">
                        <a:pos x="T4" y="T5"/>
                      </a:cxn>
                      <a:cxn ang="T13">
                        <a:pos x="T6" y="T7"/>
                      </a:cxn>
                      <a:cxn ang="T14">
                        <a:pos x="T8" y="T9"/>
                      </a:cxn>
                    </a:cxnLst>
                    <a:rect l="T15" t="T16" r="T17" b="T18"/>
                    <a:pathLst>
                      <a:path w="54" h="18">
                        <a:moveTo>
                          <a:pt x="54" y="18"/>
                        </a:moveTo>
                        <a:lnTo>
                          <a:pt x="54" y="0"/>
                        </a:lnTo>
                        <a:lnTo>
                          <a:pt x="27" y="0"/>
                        </a:lnTo>
                        <a:lnTo>
                          <a:pt x="27" y="18"/>
                        </a:lnTo>
                        <a:lnTo>
                          <a:pt x="0" y="18"/>
                        </a:lnTo>
                      </a:path>
                    </a:pathLst>
                  </a:custGeom>
                  <a:noFill/>
                  <a:ln w="1746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 name="Line 8"/>
                  <p:cNvSpPr>
                    <a:spLocks noChangeShapeType="1"/>
                  </p:cNvSpPr>
                  <p:nvPr/>
                </p:nvSpPr>
                <p:spPr bwMode="auto">
                  <a:xfrm flipV="1">
                    <a:off x="1985" y="1432"/>
                    <a:ext cx="1" cy="17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 name="Line 9"/>
                  <p:cNvSpPr>
                    <a:spLocks noChangeShapeType="1"/>
                  </p:cNvSpPr>
                  <p:nvPr/>
                </p:nvSpPr>
                <p:spPr bwMode="auto">
                  <a:xfrm flipV="1">
                    <a:off x="2585" y="1432"/>
                    <a:ext cx="1" cy="17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 name="Line 10"/>
                  <p:cNvSpPr>
                    <a:spLocks noChangeShapeType="1"/>
                  </p:cNvSpPr>
                  <p:nvPr/>
                </p:nvSpPr>
                <p:spPr bwMode="auto">
                  <a:xfrm flipV="1">
                    <a:off x="3186" y="1432"/>
                    <a:ext cx="1" cy="17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 name="Line 11"/>
                  <p:cNvSpPr>
                    <a:spLocks noChangeShapeType="1"/>
                  </p:cNvSpPr>
                  <p:nvPr/>
                </p:nvSpPr>
                <p:spPr bwMode="auto">
                  <a:xfrm flipV="1">
                    <a:off x="3786" y="1432"/>
                    <a:ext cx="1" cy="17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 name="Line 12"/>
                  <p:cNvSpPr>
                    <a:spLocks noChangeShapeType="1"/>
                  </p:cNvSpPr>
                  <p:nvPr/>
                </p:nvSpPr>
                <p:spPr bwMode="auto">
                  <a:xfrm flipV="1">
                    <a:off x="4387" y="1432"/>
                    <a:ext cx="1" cy="17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 name="Rectangle 13"/>
                  <p:cNvSpPr>
                    <a:spLocks noChangeArrowheads="1"/>
                  </p:cNvSpPr>
                  <p:nvPr/>
                </p:nvSpPr>
                <p:spPr bwMode="auto">
                  <a:xfrm>
                    <a:off x="2263" y="83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00">
                        <a:solidFill>
                          <a:srgbClr val="000000"/>
                        </a:solidFill>
                        <a:latin typeface="Nimbus Roman No9 L"/>
                      </a:rPr>
                      <a:t>1</a:t>
                    </a:r>
                    <a:endParaRPr lang="en-US" altLang="en-US" sz="2400">
                      <a:latin typeface="Constantia" panose="02030602050306030303" pitchFamily="18" charset="0"/>
                    </a:endParaRPr>
                  </a:p>
                </p:txBody>
              </p:sp>
              <p:sp>
                <p:nvSpPr>
                  <p:cNvPr id="27" name="Rectangle 14"/>
                  <p:cNvSpPr>
                    <a:spLocks noChangeArrowheads="1"/>
                  </p:cNvSpPr>
                  <p:nvPr/>
                </p:nvSpPr>
                <p:spPr bwMode="auto">
                  <a:xfrm>
                    <a:off x="2863" y="83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00">
                        <a:solidFill>
                          <a:srgbClr val="000000"/>
                        </a:solidFill>
                        <a:latin typeface="Nimbus Roman No9 L"/>
                      </a:rPr>
                      <a:t>2</a:t>
                    </a:r>
                    <a:endParaRPr lang="en-US" altLang="en-US" sz="2400">
                      <a:latin typeface="Constantia" panose="02030602050306030303" pitchFamily="18" charset="0"/>
                    </a:endParaRPr>
                  </a:p>
                </p:txBody>
              </p:sp>
              <p:sp>
                <p:nvSpPr>
                  <p:cNvPr id="28" name="Rectangle 15"/>
                  <p:cNvSpPr>
                    <a:spLocks noChangeArrowheads="1"/>
                  </p:cNvSpPr>
                  <p:nvPr/>
                </p:nvSpPr>
                <p:spPr bwMode="auto">
                  <a:xfrm>
                    <a:off x="3464" y="83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00">
                        <a:solidFill>
                          <a:srgbClr val="000000"/>
                        </a:solidFill>
                        <a:latin typeface="Nimbus Roman No9 L"/>
                      </a:rPr>
                      <a:t>3</a:t>
                    </a:r>
                    <a:endParaRPr lang="en-US" altLang="en-US" sz="2400">
                      <a:latin typeface="Constantia" panose="02030602050306030303" pitchFamily="18" charset="0"/>
                    </a:endParaRPr>
                  </a:p>
                </p:txBody>
              </p:sp>
              <p:sp>
                <p:nvSpPr>
                  <p:cNvPr id="29" name="Rectangle 16"/>
                  <p:cNvSpPr>
                    <a:spLocks noChangeArrowheads="1"/>
                  </p:cNvSpPr>
                  <p:nvPr/>
                </p:nvSpPr>
                <p:spPr bwMode="auto">
                  <a:xfrm>
                    <a:off x="4064" y="832"/>
                    <a:ext cx="5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00">
                        <a:solidFill>
                          <a:srgbClr val="000000"/>
                        </a:solidFill>
                        <a:latin typeface="Nimbus Roman No9 L"/>
                      </a:rPr>
                      <a:t>4</a:t>
                    </a:r>
                    <a:endParaRPr lang="en-US" altLang="en-US" sz="2400">
                      <a:latin typeface="Constantia" panose="02030602050306030303" pitchFamily="18" charset="0"/>
                    </a:endParaRPr>
                  </a:p>
                </p:txBody>
              </p:sp>
              <p:sp>
                <p:nvSpPr>
                  <p:cNvPr id="30" name="Freeform 17"/>
                  <p:cNvSpPr>
                    <a:spLocks/>
                  </p:cNvSpPr>
                  <p:nvPr/>
                </p:nvSpPr>
                <p:spPr bwMode="auto">
                  <a:xfrm>
                    <a:off x="1785" y="1632"/>
                    <a:ext cx="2802" cy="200"/>
                  </a:xfrm>
                  <a:custGeom>
                    <a:avLst/>
                    <a:gdLst>
                      <a:gd name="T0" fmla="*/ 2147483647 w 252"/>
                      <a:gd name="T1" fmla="*/ 2147483647 h 18"/>
                      <a:gd name="T2" fmla="*/ 2147483647 w 252"/>
                      <a:gd name="T3" fmla="*/ 2147483647 h 18"/>
                      <a:gd name="T4" fmla="*/ 2147483647 w 252"/>
                      <a:gd name="T5" fmla="*/ 0 h 18"/>
                      <a:gd name="T6" fmla="*/ 2147483647 w 252"/>
                      <a:gd name="T7" fmla="*/ 0 h 18"/>
                      <a:gd name="T8" fmla="*/ 2147483647 w 252"/>
                      <a:gd name="T9" fmla="*/ 2147483647 h 18"/>
                      <a:gd name="T10" fmla="*/ 0 w 252"/>
                      <a:gd name="T11" fmla="*/ 2147483647 h 18"/>
                      <a:gd name="T12" fmla="*/ 0 60000 65536"/>
                      <a:gd name="T13" fmla="*/ 0 60000 65536"/>
                      <a:gd name="T14" fmla="*/ 0 60000 65536"/>
                      <a:gd name="T15" fmla="*/ 0 60000 65536"/>
                      <a:gd name="T16" fmla="*/ 0 60000 65536"/>
                      <a:gd name="T17" fmla="*/ 0 60000 65536"/>
                      <a:gd name="T18" fmla="*/ 0 w 252"/>
                      <a:gd name="T19" fmla="*/ 0 h 18"/>
                      <a:gd name="T20" fmla="*/ 252 w 25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52" h="18">
                        <a:moveTo>
                          <a:pt x="252" y="18"/>
                        </a:moveTo>
                        <a:lnTo>
                          <a:pt x="207" y="18"/>
                        </a:lnTo>
                        <a:lnTo>
                          <a:pt x="198" y="0"/>
                        </a:lnTo>
                        <a:lnTo>
                          <a:pt x="45" y="0"/>
                        </a:lnTo>
                        <a:lnTo>
                          <a:pt x="36" y="18"/>
                        </a:lnTo>
                        <a:lnTo>
                          <a:pt x="0" y="18"/>
                        </a:lnTo>
                      </a:path>
                    </a:pathLst>
                  </a:custGeom>
                  <a:noFill/>
                  <a:ln w="1746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1" name="Freeform 18"/>
                  <p:cNvSpPr>
                    <a:spLocks/>
                  </p:cNvSpPr>
                  <p:nvPr/>
                </p:nvSpPr>
                <p:spPr bwMode="auto">
                  <a:xfrm>
                    <a:off x="1785" y="1632"/>
                    <a:ext cx="2802" cy="200"/>
                  </a:xfrm>
                  <a:custGeom>
                    <a:avLst/>
                    <a:gdLst>
                      <a:gd name="T0" fmla="*/ 2147483647 w 252"/>
                      <a:gd name="T1" fmla="*/ 0 h 18"/>
                      <a:gd name="T2" fmla="*/ 2147483647 w 252"/>
                      <a:gd name="T3" fmla="*/ 0 h 18"/>
                      <a:gd name="T4" fmla="*/ 2147483647 w 252"/>
                      <a:gd name="T5" fmla="*/ 2147483647 h 18"/>
                      <a:gd name="T6" fmla="*/ 2147483647 w 252"/>
                      <a:gd name="T7" fmla="*/ 2147483647 h 18"/>
                      <a:gd name="T8" fmla="*/ 2147483647 w 252"/>
                      <a:gd name="T9" fmla="*/ 0 h 18"/>
                      <a:gd name="T10" fmla="*/ 0 w 252"/>
                      <a:gd name="T11" fmla="*/ 0 h 18"/>
                      <a:gd name="T12" fmla="*/ 0 60000 65536"/>
                      <a:gd name="T13" fmla="*/ 0 60000 65536"/>
                      <a:gd name="T14" fmla="*/ 0 60000 65536"/>
                      <a:gd name="T15" fmla="*/ 0 60000 65536"/>
                      <a:gd name="T16" fmla="*/ 0 60000 65536"/>
                      <a:gd name="T17" fmla="*/ 0 60000 65536"/>
                      <a:gd name="T18" fmla="*/ 0 w 252"/>
                      <a:gd name="T19" fmla="*/ 0 h 18"/>
                      <a:gd name="T20" fmla="*/ 252 w 25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52" h="18">
                        <a:moveTo>
                          <a:pt x="252" y="0"/>
                        </a:moveTo>
                        <a:lnTo>
                          <a:pt x="207" y="0"/>
                        </a:lnTo>
                        <a:lnTo>
                          <a:pt x="198" y="18"/>
                        </a:lnTo>
                        <a:lnTo>
                          <a:pt x="45" y="18"/>
                        </a:lnTo>
                        <a:lnTo>
                          <a:pt x="36" y="0"/>
                        </a:lnTo>
                        <a:lnTo>
                          <a:pt x="0" y="0"/>
                        </a:lnTo>
                      </a:path>
                    </a:pathLst>
                  </a:custGeom>
                  <a:noFill/>
                  <a:ln w="1746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2" name="Line 19"/>
                  <p:cNvSpPr>
                    <a:spLocks noChangeShapeType="1"/>
                  </p:cNvSpPr>
                  <p:nvPr/>
                </p:nvSpPr>
                <p:spPr bwMode="auto">
                  <a:xfrm>
                    <a:off x="1785" y="2532"/>
                    <a:ext cx="1601"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 name="Line 20"/>
                  <p:cNvSpPr>
                    <a:spLocks noChangeShapeType="1"/>
                  </p:cNvSpPr>
                  <p:nvPr/>
                </p:nvSpPr>
                <p:spPr bwMode="auto">
                  <a:xfrm flipH="1">
                    <a:off x="4042" y="2532"/>
                    <a:ext cx="545"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 name="Freeform 21"/>
                  <p:cNvSpPr>
                    <a:spLocks/>
                  </p:cNvSpPr>
                  <p:nvPr/>
                </p:nvSpPr>
                <p:spPr bwMode="auto">
                  <a:xfrm>
                    <a:off x="1785" y="2032"/>
                    <a:ext cx="2802" cy="200"/>
                  </a:xfrm>
                  <a:custGeom>
                    <a:avLst/>
                    <a:gdLst>
                      <a:gd name="T0" fmla="*/ 2147483647 w 252"/>
                      <a:gd name="T1" fmla="*/ 2147483647 h 18"/>
                      <a:gd name="T2" fmla="*/ 2147483647 w 252"/>
                      <a:gd name="T3" fmla="*/ 2147483647 h 18"/>
                      <a:gd name="T4" fmla="*/ 2147483647 w 252"/>
                      <a:gd name="T5" fmla="*/ 0 h 18"/>
                      <a:gd name="T6" fmla="*/ 2147483647 w 252"/>
                      <a:gd name="T7" fmla="*/ 0 h 18"/>
                      <a:gd name="T8" fmla="*/ 2147483647 w 252"/>
                      <a:gd name="T9" fmla="*/ 2147483647 h 18"/>
                      <a:gd name="T10" fmla="*/ 0 w 252"/>
                      <a:gd name="T11" fmla="*/ 2147483647 h 18"/>
                      <a:gd name="T12" fmla="*/ 0 60000 65536"/>
                      <a:gd name="T13" fmla="*/ 0 60000 65536"/>
                      <a:gd name="T14" fmla="*/ 0 60000 65536"/>
                      <a:gd name="T15" fmla="*/ 0 60000 65536"/>
                      <a:gd name="T16" fmla="*/ 0 60000 65536"/>
                      <a:gd name="T17" fmla="*/ 0 60000 65536"/>
                      <a:gd name="T18" fmla="*/ 0 w 252"/>
                      <a:gd name="T19" fmla="*/ 0 h 18"/>
                      <a:gd name="T20" fmla="*/ 252 w 25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52" h="18">
                        <a:moveTo>
                          <a:pt x="252" y="18"/>
                        </a:moveTo>
                        <a:lnTo>
                          <a:pt x="207" y="18"/>
                        </a:lnTo>
                        <a:lnTo>
                          <a:pt x="198" y="0"/>
                        </a:lnTo>
                        <a:lnTo>
                          <a:pt x="45" y="0"/>
                        </a:lnTo>
                        <a:lnTo>
                          <a:pt x="36" y="18"/>
                        </a:lnTo>
                        <a:lnTo>
                          <a:pt x="0" y="18"/>
                        </a:lnTo>
                      </a:path>
                    </a:pathLst>
                  </a:custGeom>
                  <a:noFill/>
                  <a:ln w="17463">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5" name="Freeform 22"/>
                  <p:cNvSpPr>
                    <a:spLocks/>
                  </p:cNvSpPr>
                  <p:nvPr/>
                </p:nvSpPr>
                <p:spPr bwMode="auto">
                  <a:xfrm>
                    <a:off x="1785" y="2032"/>
                    <a:ext cx="2802" cy="200"/>
                  </a:xfrm>
                  <a:custGeom>
                    <a:avLst/>
                    <a:gdLst>
                      <a:gd name="T0" fmla="*/ 2147483647 w 252"/>
                      <a:gd name="T1" fmla="*/ 0 h 18"/>
                      <a:gd name="T2" fmla="*/ 2147483647 w 252"/>
                      <a:gd name="T3" fmla="*/ 0 h 18"/>
                      <a:gd name="T4" fmla="*/ 2147483647 w 252"/>
                      <a:gd name="T5" fmla="*/ 2147483647 h 18"/>
                      <a:gd name="T6" fmla="*/ 2147483647 w 252"/>
                      <a:gd name="T7" fmla="*/ 2147483647 h 18"/>
                      <a:gd name="T8" fmla="*/ 2147483647 w 252"/>
                      <a:gd name="T9" fmla="*/ 0 h 18"/>
                      <a:gd name="T10" fmla="*/ 0 w 252"/>
                      <a:gd name="T11" fmla="*/ 0 h 18"/>
                      <a:gd name="T12" fmla="*/ 0 60000 65536"/>
                      <a:gd name="T13" fmla="*/ 0 60000 65536"/>
                      <a:gd name="T14" fmla="*/ 0 60000 65536"/>
                      <a:gd name="T15" fmla="*/ 0 60000 65536"/>
                      <a:gd name="T16" fmla="*/ 0 60000 65536"/>
                      <a:gd name="T17" fmla="*/ 0 60000 65536"/>
                      <a:gd name="T18" fmla="*/ 0 w 252"/>
                      <a:gd name="T19" fmla="*/ 0 h 18"/>
                      <a:gd name="T20" fmla="*/ 252 w 25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52" h="18">
                        <a:moveTo>
                          <a:pt x="252" y="0"/>
                        </a:moveTo>
                        <a:lnTo>
                          <a:pt x="207" y="0"/>
                        </a:lnTo>
                        <a:lnTo>
                          <a:pt x="198" y="18"/>
                        </a:lnTo>
                        <a:lnTo>
                          <a:pt x="45" y="18"/>
                        </a:lnTo>
                        <a:lnTo>
                          <a:pt x="36" y="0"/>
                        </a:lnTo>
                        <a:lnTo>
                          <a:pt x="0" y="0"/>
                        </a:lnTo>
                      </a:path>
                    </a:pathLst>
                  </a:custGeom>
                  <a:noFill/>
                  <a:ln w="1746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6" name="Freeform 23"/>
                  <p:cNvSpPr>
                    <a:spLocks/>
                  </p:cNvSpPr>
                  <p:nvPr/>
                </p:nvSpPr>
                <p:spPr bwMode="auto">
                  <a:xfrm>
                    <a:off x="1785" y="2833"/>
                    <a:ext cx="2802" cy="200"/>
                  </a:xfrm>
                  <a:custGeom>
                    <a:avLst/>
                    <a:gdLst>
                      <a:gd name="T0" fmla="*/ 2147483647 w 252"/>
                      <a:gd name="T1" fmla="*/ 2147483647 h 18"/>
                      <a:gd name="T2" fmla="*/ 2147483647 w 252"/>
                      <a:gd name="T3" fmla="*/ 2147483647 h 18"/>
                      <a:gd name="T4" fmla="*/ 2147483647 w 252"/>
                      <a:gd name="T5" fmla="*/ 0 h 18"/>
                      <a:gd name="T6" fmla="*/ 2147483647 w 252"/>
                      <a:gd name="T7" fmla="*/ 0 h 18"/>
                      <a:gd name="T8" fmla="*/ 2147483647 w 252"/>
                      <a:gd name="T9" fmla="*/ 2147483647 h 18"/>
                      <a:gd name="T10" fmla="*/ 0 w 252"/>
                      <a:gd name="T11" fmla="*/ 2147483647 h 18"/>
                      <a:gd name="T12" fmla="*/ 0 60000 65536"/>
                      <a:gd name="T13" fmla="*/ 0 60000 65536"/>
                      <a:gd name="T14" fmla="*/ 0 60000 65536"/>
                      <a:gd name="T15" fmla="*/ 0 60000 65536"/>
                      <a:gd name="T16" fmla="*/ 0 60000 65536"/>
                      <a:gd name="T17" fmla="*/ 0 60000 65536"/>
                      <a:gd name="T18" fmla="*/ 0 w 252"/>
                      <a:gd name="T19" fmla="*/ 0 h 18"/>
                      <a:gd name="T20" fmla="*/ 252 w 252"/>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52" h="18">
                        <a:moveTo>
                          <a:pt x="252" y="18"/>
                        </a:moveTo>
                        <a:lnTo>
                          <a:pt x="198" y="18"/>
                        </a:lnTo>
                        <a:lnTo>
                          <a:pt x="198" y="0"/>
                        </a:lnTo>
                        <a:lnTo>
                          <a:pt x="144" y="0"/>
                        </a:lnTo>
                        <a:lnTo>
                          <a:pt x="144" y="18"/>
                        </a:lnTo>
                        <a:lnTo>
                          <a:pt x="0" y="18"/>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7" name="Freeform 24"/>
                  <p:cNvSpPr>
                    <a:spLocks/>
                  </p:cNvSpPr>
                  <p:nvPr/>
                </p:nvSpPr>
                <p:spPr bwMode="auto">
                  <a:xfrm>
                    <a:off x="3386" y="2432"/>
                    <a:ext cx="56" cy="200"/>
                  </a:xfrm>
                  <a:custGeom>
                    <a:avLst/>
                    <a:gdLst>
                      <a:gd name="T0" fmla="*/ 2147483647 w 5"/>
                      <a:gd name="T1" fmla="*/ 2147483647 h 18"/>
                      <a:gd name="T2" fmla="*/ 0 w 5"/>
                      <a:gd name="T3" fmla="*/ 2147483647 h 18"/>
                      <a:gd name="T4" fmla="*/ 2147483647 w 5"/>
                      <a:gd name="T5" fmla="*/ 0 h 18"/>
                      <a:gd name="T6" fmla="*/ 0 60000 65536"/>
                      <a:gd name="T7" fmla="*/ 0 60000 65536"/>
                      <a:gd name="T8" fmla="*/ 0 60000 65536"/>
                      <a:gd name="T9" fmla="*/ 0 w 5"/>
                      <a:gd name="T10" fmla="*/ 0 h 18"/>
                      <a:gd name="T11" fmla="*/ 5 w 5"/>
                      <a:gd name="T12" fmla="*/ 18 h 18"/>
                    </a:gdLst>
                    <a:ahLst/>
                    <a:cxnLst>
                      <a:cxn ang="T6">
                        <a:pos x="T0" y="T1"/>
                      </a:cxn>
                      <a:cxn ang="T7">
                        <a:pos x="T2" y="T3"/>
                      </a:cxn>
                      <a:cxn ang="T8">
                        <a:pos x="T4" y="T5"/>
                      </a:cxn>
                    </a:cxnLst>
                    <a:rect l="T9" t="T10" r="T11" b="T12"/>
                    <a:pathLst>
                      <a:path w="5" h="18">
                        <a:moveTo>
                          <a:pt x="5" y="18"/>
                        </a:moveTo>
                        <a:lnTo>
                          <a:pt x="0" y="9"/>
                        </a:lnTo>
                        <a:lnTo>
                          <a:pt x="5"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8" name="Freeform 25"/>
                  <p:cNvSpPr>
                    <a:spLocks/>
                  </p:cNvSpPr>
                  <p:nvPr/>
                </p:nvSpPr>
                <p:spPr bwMode="auto">
                  <a:xfrm>
                    <a:off x="3986" y="2432"/>
                    <a:ext cx="56" cy="200"/>
                  </a:xfrm>
                  <a:custGeom>
                    <a:avLst/>
                    <a:gdLst>
                      <a:gd name="T0" fmla="*/ 0 w 5"/>
                      <a:gd name="T1" fmla="*/ 2147483647 h 18"/>
                      <a:gd name="T2" fmla="*/ 2147483647 w 5"/>
                      <a:gd name="T3" fmla="*/ 2147483647 h 18"/>
                      <a:gd name="T4" fmla="*/ 0 w 5"/>
                      <a:gd name="T5" fmla="*/ 0 h 18"/>
                      <a:gd name="T6" fmla="*/ 0 60000 65536"/>
                      <a:gd name="T7" fmla="*/ 0 60000 65536"/>
                      <a:gd name="T8" fmla="*/ 0 60000 65536"/>
                      <a:gd name="T9" fmla="*/ 0 w 5"/>
                      <a:gd name="T10" fmla="*/ 0 h 18"/>
                      <a:gd name="T11" fmla="*/ 5 w 5"/>
                      <a:gd name="T12" fmla="*/ 18 h 18"/>
                    </a:gdLst>
                    <a:ahLst/>
                    <a:cxnLst>
                      <a:cxn ang="T6">
                        <a:pos x="T0" y="T1"/>
                      </a:cxn>
                      <a:cxn ang="T7">
                        <a:pos x="T2" y="T3"/>
                      </a:cxn>
                      <a:cxn ang="T8">
                        <a:pos x="T4" y="T5"/>
                      </a:cxn>
                    </a:cxnLst>
                    <a:rect l="T9" t="T10" r="T11" b="T12"/>
                    <a:pathLst>
                      <a:path w="5" h="18">
                        <a:moveTo>
                          <a:pt x="0" y="18"/>
                        </a:moveTo>
                        <a:lnTo>
                          <a:pt x="5" y="9"/>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9" name="Line 26"/>
                  <p:cNvSpPr>
                    <a:spLocks noChangeShapeType="1"/>
                  </p:cNvSpPr>
                  <p:nvPr/>
                </p:nvSpPr>
                <p:spPr bwMode="auto">
                  <a:xfrm flipH="1">
                    <a:off x="3442" y="2432"/>
                    <a:ext cx="54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 name="Line 27"/>
                  <p:cNvSpPr>
                    <a:spLocks noChangeShapeType="1"/>
                  </p:cNvSpPr>
                  <p:nvPr/>
                </p:nvSpPr>
                <p:spPr bwMode="auto">
                  <a:xfrm flipH="1">
                    <a:off x="3442" y="2632"/>
                    <a:ext cx="54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 name="Rectangle 28"/>
                  <p:cNvSpPr>
                    <a:spLocks noChangeArrowheads="1"/>
                  </p:cNvSpPr>
                  <p:nvPr/>
                </p:nvSpPr>
                <p:spPr bwMode="auto">
                  <a:xfrm>
                    <a:off x="1418" y="1177"/>
                    <a:ext cx="2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Clock</a:t>
                    </a:r>
                    <a:endParaRPr lang="en-US" altLang="en-US" sz="2400">
                      <a:latin typeface="Constantia" panose="02030602050306030303" pitchFamily="18" charset="0"/>
                    </a:endParaRPr>
                  </a:p>
                </p:txBody>
              </p:sp>
              <p:sp>
                <p:nvSpPr>
                  <p:cNvPr id="42" name="Rectangle 29"/>
                  <p:cNvSpPr>
                    <a:spLocks noChangeArrowheads="1"/>
                  </p:cNvSpPr>
                  <p:nvPr/>
                </p:nvSpPr>
                <p:spPr bwMode="auto">
                  <a:xfrm>
                    <a:off x="1318" y="1677"/>
                    <a:ext cx="3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Address</a:t>
                    </a:r>
                    <a:endParaRPr lang="en-US" altLang="en-US" sz="2400">
                      <a:latin typeface="Constantia" panose="02030602050306030303" pitchFamily="18" charset="0"/>
                    </a:endParaRPr>
                  </a:p>
                </p:txBody>
              </p:sp>
              <p:sp>
                <p:nvSpPr>
                  <p:cNvPr id="43" name="Rectangle 30"/>
                  <p:cNvSpPr>
                    <a:spLocks noChangeArrowheads="1"/>
                  </p:cNvSpPr>
                  <p:nvPr/>
                </p:nvSpPr>
                <p:spPr bwMode="auto">
                  <a:xfrm>
                    <a:off x="1218" y="2077"/>
                    <a:ext cx="46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Command</a:t>
                    </a:r>
                    <a:endParaRPr lang="en-US" altLang="en-US" sz="2400">
                      <a:latin typeface="Constantia" panose="02030602050306030303" pitchFamily="18" charset="0"/>
                    </a:endParaRPr>
                  </a:p>
                </p:txBody>
              </p:sp>
              <p:sp>
                <p:nvSpPr>
                  <p:cNvPr id="44" name="Rectangle 31"/>
                  <p:cNvSpPr>
                    <a:spLocks noChangeArrowheads="1"/>
                  </p:cNvSpPr>
                  <p:nvPr/>
                </p:nvSpPr>
                <p:spPr bwMode="auto">
                  <a:xfrm>
                    <a:off x="1473" y="2477"/>
                    <a:ext cx="2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Data</a:t>
                    </a:r>
                    <a:endParaRPr lang="en-US" altLang="en-US" sz="2400">
                      <a:latin typeface="Constantia" panose="02030602050306030303" pitchFamily="18" charset="0"/>
                    </a:endParaRPr>
                  </a:p>
                </p:txBody>
              </p:sp>
              <p:sp>
                <p:nvSpPr>
                  <p:cNvPr id="45" name="Rectangle 32"/>
                  <p:cNvSpPr>
                    <a:spLocks noChangeArrowheads="1"/>
                  </p:cNvSpPr>
                  <p:nvPr/>
                </p:nvSpPr>
                <p:spPr bwMode="auto">
                  <a:xfrm>
                    <a:off x="1162" y="2877"/>
                    <a:ext cx="14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Sla</a:t>
                    </a:r>
                    <a:endParaRPr lang="en-US" altLang="en-US" sz="2400">
                      <a:latin typeface="Constantia" panose="02030602050306030303" pitchFamily="18" charset="0"/>
                    </a:endParaRPr>
                  </a:p>
                </p:txBody>
              </p:sp>
              <p:sp>
                <p:nvSpPr>
                  <p:cNvPr id="46" name="Rectangle 33"/>
                  <p:cNvSpPr>
                    <a:spLocks noChangeArrowheads="1"/>
                  </p:cNvSpPr>
                  <p:nvPr/>
                </p:nvSpPr>
                <p:spPr bwMode="auto">
                  <a:xfrm>
                    <a:off x="1295" y="2877"/>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v</a:t>
                    </a:r>
                    <a:endParaRPr lang="en-US" altLang="en-US" sz="2400">
                      <a:latin typeface="Constantia" panose="02030602050306030303" pitchFamily="18" charset="0"/>
                    </a:endParaRPr>
                  </a:p>
                </p:txBody>
              </p:sp>
              <p:sp>
                <p:nvSpPr>
                  <p:cNvPr id="47" name="Rectangle 34"/>
                  <p:cNvSpPr>
                    <a:spLocks noChangeArrowheads="1"/>
                  </p:cNvSpPr>
                  <p:nvPr/>
                </p:nvSpPr>
                <p:spPr bwMode="auto">
                  <a:xfrm>
                    <a:off x="1351" y="2877"/>
                    <a:ext cx="33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e-ready</a:t>
                    </a:r>
                    <a:endParaRPr lang="en-US" altLang="en-US" sz="2400">
                      <a:latin typeface="Constantia" panose="02030602050306030303" pitchFamily="18" charset="0"/>
                    </a:endParaRPr>
                  </a:p>
                </p:txBody>
              </p:sp>
              <p:sp>
                <p:nvSpPr>
                  <p:cNvPr id="48" name="Freeform 35"/>
                  <p:cNvSpPr>
                    <a:spLocks/>
                  </p:cNvSpPr>
                  <p:nvPr/>
                </p:nvSpPr>
                <p:spPr bwMode="auto">
                  <a:xfrm>
                    <a:off x="4086" y="1132"/>
                    <a:ext cx="501" cy="200"/>
                  </a:xfrm>
                  <a:custGeom>
                    <a:avLst/>
                    <a:gdLst>
                      <a:gd name="T0" fmla="*/ 2147483647 w 45"/>
                      <a:gd name="T1" fmla="*/ 0 h 18"/>
                      <a:gd name="T2" fmla="*/ 2147483647 w 45"/>
                      <a:gd name="T3" fmla="*/ 0 h 18"/>
                      <a:gd name="T4" fmla="*/ 2147483647 w 45"/>
                      <a:gd name="T5" fmla="*/ 2147483647 h 18"/>
                      <a:gd name="T6" fmla="*/ 0 w 45"/>
                      <a:gd name="T7" fmla="*/ 2147483647 h 18"/>
                      <a:gd name="T8" fmla="*/ 0 60000 65536"/>
                      <a:gd name="T9" fmla="*/ 0 60000 65536"/>
                      <a:gd name="T10" fmla="*/ 0 60000 65536"/>
                      <a:gd name="T11" fmla="*/ 0 60000 65536"/>
                      <a:gd name="T12" fmla="*/ 0 w 45"/>
                      <a:gd name="T13" fmla="*/ 0 h 18"/>
                      <a:gd name="T14" fmla="*/ 45 w 45"/>
                      <a:gd name="T15" fmla="*/ 18 h 18"/>
                    </a:gdLst>
                    <a:ahLst/>
                    <a:cxnLst>
                      <a:cxn ang="T8">
                        <a:pos x="T0" y="T1"/>
                      </a:cxn>
                      <a:cxn ang="T9">
                        <a:pos x="T2" y="T3"/>
                      </a:cxn>
                      <a:cxn ang="T10">
                        <a:pos x="T4" y="T5"/>
                      </a:cxn>
                      <a:cxn ang="T11">
                        <a:pos x="T6" y="T7"/>
                      </a:cxn>
                    </a:cxnLst>
                    <a:rect l="T12" t="T13" r="T14" b="T15"/>
                    <a:pathLst>
                      <a:path w="45" h="18">
                        <a:moveTo>
                          <a:pt x="45" y="0"/>
                        </a:moveTo>
                        <a:lnTo>
                          <a:pt x="27" y="0"/>
                        </a:lnTo>
                        <a:lnTo>
                          <a:pt x="27" y="18"/>
                        </a:lnTo>
                        <a:lnTo>
                          <a:pt x="0" y="18"/>
                        </a:lnTo>
                      </a:path>
                    </a:pathLst>
                  </a:custGeom>
                  <a:noFill/>
                  <a:ln w="17463">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9" name="Line 36"/>
                  <p:cNvSpPr>
                    <a:spLocks noChangeShapeType="1"/>
                  </p:cNvSpPr>
                  <p:nvPr/>
                </p:nvSpPr>
                <p:spPr bwMode="auto">
                  <a:xfrm>
                    <a:off x="1985" y="831"/>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 name="Line 37"/>
                  <p:cNvSpPr>
                    <a:spLocks noChangeShapeType="1"/>
                  </p:cNvSpPr>
                  <p:nvPr/>
                </p:nvSpPr>
                <p:spPr bwMode="auto">
                  <a:xfrm>
                    <a:off x="2585" y="831"/>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 name="Line 38"/>
                  <p:cNvSpPr>
                    <a:spLocks noChangeShapeType="1"/>
                  </p:cNvSpPr>
                  <p:nvPr/>
                </p:nvSpPr>
                <p:spPr bwMode="auto">
                  <a:xfrm>
                    <a:off x="3186" y="831"/>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2" name="Line 39"/>
                  <p:cNvSpPr>
                    <a:spLocks noChangeShapeType="1"/>
                  </p:cNvSpPr>
                  <p:nvPr/>
                </p:nvSpPr>
                <p:spPr bwMode="auto">
                  <a:xfrm>
                    <a:off x="3786" y="831"/>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3" name="Line 40"/>
                  <p:cNvSpPr>
                    <a:spLocks noChangeShapeType="1"/>
                  </p:cNvSpPr>
                  <p:nvPr/>
                </p:nvSpPr>
                <p:spPr bwMode="auto">
                  <a:xfrm>
                    <a:off x="4387" y="831"/>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 name="Freeform 41"/>
                  <p:cNvSpPr>
                    <a:spLocks/>
                  </p:cNvSpPr>
                  <p:nvPr/>
                </p:nvSpPr>
                <p:spPr bwMode="auto">
                  <a:xfrm>
                    <a:off x="4198" y="665"/>
                    <a:ext cx="78" cy="33"/>
                  </a:xfrm>
                  <a:custGeom>
                    <a:avLst/>
                    <a:gdLst>
                      <a:gd name="T0" fmla="*/ 0 w 7"/>
                      <a:gd name="T1" fmla="*/ 2147483647 h 3"/>
                      <a:gd name="T2" fmla="*/ 2147483647 w 7"/>
                      <a:gd name="T3" fmla="*/ 2147483647 h 3"/>
                      <a:gd name="T4" fmla="*/ 0 w 7"/>
                      <a:gd name="T5" fmla="*/ 0 h 3"/>
                      <a:gd name="T6" fmla="*/ 0 w 7"/>
                      <a:gd name="T7" fmla="*/ 2147483647 h 3"/>
                      <a:gd name="T8" fmla="*/ 0 w 7"/>
                      <a:gd name="T9" fmla="*/ 2147483647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3"/>
                        </a:moveTo>
                        <a:lnTo>
                          <a:pt x="7" y="1"/>
                        </a:lnTo>
                        <a:lnTo>
                          <a:pt x="0" y="0"/>
                        </a:lnTo>
                        <a:lnTo>
                          <a:pt x="0" y="1"/>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5" name="Freeform 42"/>
                  <p:cNvSpPr>
                    <a:spLocks/>
                  </p:cNvSpPr>
                  <p:nvPr/>
                </p:nvSpPr>
                <p:spPr bwMode="auto">
                  <a:xfrm>
                    <a:off x="4198" y="665"/>
                    <a:ext cx="78" cy="33"/>
                  </a:xfrm>
                  <a:custGeom>
                    <a:avLst/>
                    <a:gdLst>
                      <a:gd name="T0" fmla="*/ 0 w 78"/>
                      <a:gd name="T1" fmla="*/ 33 h 33"/>
                      <a:gd name="T2" fmla="*/ 78 w 78"/>
                      <a:gd name="T3" fmla="*/ 11 h 33"/>
                      <a:gd name="T4" fmla="*/ 0 w 78"/>
                      <a:gd name="T5" fmla="*/ 0 h 33"/>
                      <a:gd name="T6" fmla="*/ 0 w 78"/>
                      <a:gd name="T7" fmla="*/ 11 h 33"/>
                      <a:gd name="T8" fmla="*/ 0 w 78"/>
                      <a:gd name="T9" fmla="*/ 33 h 33"/>
                      <a:gd name="T10" fmla="*/ 0 60000 65536"/>
                      <a:gd name="T11" fmla="*/ 0 60000 65536"/>
                      <a:gd name="T12" fmla="*/ 0 60000 65536"/>
                      <a:gd name="T13" fmla="*/ 0 60000 65536"/>
                      <a:gd name="T14" fmla="*/ 0 60000 65536"/>
                      <a:gd name="T15" fmla="*/ 0 w 78"/>
                      <a:gd name="T16" fmla="*/ 0 h 33"/>
                      <a:gd name="T17" fmla="*/ 78 w 78"/>
                      <a:gd name="T18" fmla="*/ 33 h 33"/>
                    </a:gdLst>
                    <a:ahLst/>
                    <a:cxnLst>
                      <a:cxn ang="T10">
                        <a:pos x="T0" y="T1"/>
                      </a:cxn>
                      <a:cxn ang="T11">
                        <a:pos x="T2" y="T3"/>
                      </a:cxn>
                      <a:cxn ang="T12">
                        <a:pos x="T4" y="T5"/>
                      </a:cxn>
                      <a:cxn ang="T13">
                        <a:pos x="T6" y="T7"/>
                      </a:cxn>
                      <a:cxn ang="T14">
                        <a:pos x="T8" y="T9"/>
                      </a:cxn>
                    </a:cxnLst>
                    <a:rect l="T15" t="T16" r="T17" b="T18"/>
                    <a:pathLst>
                      <a:path w="78" h="33">
                        <a:moveTo>
                          <a:pt x="0" y="33"/>
                        </a:moveTo>
                        <a:lnTo>
                          <a:pt x="78" y="11"/>
                        </a:lnTo>
                        <a:lnTo>
                          <a:pt x="0" y="0"/>
                        </a:lnTo>
                        <a:lnTo>
                          <a:pt x="0" y="11"/>
                        </a:lnTo>
                        <a:lnTo>
                          <a:pt x="0" y="3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6" name="Line 43"/>
                  <p:cNvSpPr>
                    <a:spLocks noChangeShapeType="1"/>
                  </p:cNvSpPr>
                  <p:nvPr/>
                </p:nvSpPr>
                <p:spPr bwMode="auto">
                  <a:xfrm flipH="1">
                    <a:off x="3886" y="676"/>
                    <a:ext cx="312"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7" name="Rectangle 44"/>
                  <p:cNvSpPr>
                    <a:spLocks noChangeArrowheads="1"/>
                  </p:cNvSpPr>
                  <p:nvPr/>
                </p:nvSpPr>
                <p:spPr bwMode="auto">
                  <a:xfrm>
                    <a:off x="4331" y="598"/>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00">
                        <a:solidFill>
                          <a:srgbClr val="000000"/>
                        </a:solidFill>
                        <a:latin typeface="Nimbus Roman No9 L"/>
                      </a:rPr>
                      <a:t>T</a:t>
                    </a:r>
                    <a:endParaRPr lang="en-US" altLang="en-US" sz="2400">
                      <a:latin typeface="Constantia" panose="02030602050306030303" pitchFamily="18" charset="0"/>
                    </a:endParaRPr>
                  </a:p>
                </p:txBody>
              </p:sp>
              <p:sp>
                <p:nvSpPr>
                  <p:cNvPr id="58" name="Rectangle 45"/>
                  <p:cNvSpPr>
                    <a:spLocks noChangeArrowheads="1"/>
                  </p:cNvSpPr>
                  <p:nvPr/>
                </p:nvSpPr>
                <p:spPr bwMode="auto">
                  <a:xfrm>
                    <a:off x="4387" y="598"/>
                    <a:ext cx="15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300">
                        <a:solidFill>
                          <a:srgbClr val="000000"/>
                        </a:solidFill>
                        <a:latin typeface="Nimbus Roman No9 L"/>
                      </a:rPr>
                      <a:t>ime</a:t>
                    </a:r>
                    <a:endParaRPr lang="en-US" altLang="en-US" sz="2400">
                      <a:latin typeface="Constantia" panose="02030602050306030303" pitchFamily="18" charset="0"/>
                    </a:endParaRPr>
                  </a:p>
                </p:txBody>
              </p:sp>
            </p:grpSp>
            <p:sp>
              <p:nvSpPr>
                <p:cNvPr id="13" name="Text Box 46"/>
                <p:cNvSpPr txBox="1">
                  <a:spLocks noChangeArrowheads="1"/>
                </p:cNvSpPr>
                <p:nvPr/>
              </p:nvSpPr>
              <p:spPr bwMode="auto">
                <a:xfrm>
                  <a:off x="684213" y="1316038"/>
                  <a:ext cx="2106612" cy="106997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latin typeface="Comic Sans MS" panose="030F0702030302020204" pitchFamily="66" charset="0"/>
                    </a:rPr>
                    <a:t>Address &amp; command</a:t>
                  </a:r>
                </a:p>
                <a:p>
                  <a:pPr algn="ctr" eaLnBrk="1" hangingPunct="1"/>
                  <a:r>
                    <a:rPr lang="en-US" altLang="en-US" sz="1600">
                      <a:latin typeface="Comic Sans MS" panose="030F0702030302020204" pitchFamily="66" charset="0"/>
                    </a:rPr>
                    <a:t>requesting a Read </a:t>
                  </a:r>
                </a:p>
                <a:p>
                  <a:pPr algn="ctr" eaLnBrk="1" hangingPunct="1"/>
                  <a:r>
                    <a:rPr lang="en-US" altLang="en-US" sz="1600">
                      <a:latin typeface="Comic Sans MS" panose="030F0702030302020204" pitchFamily="66" charset="0"/>
                    </a:rPr>
                    <a:t>operation appear on </a:t>
                  </a:r>
                </a:p>
                <a:p>
                  <a:pPr algn="ctr" eaLnBrk="1" hangingPunct="1"/>
                  <a:r>
                    <a:rPr lang="en-US" altLang="en-US" sz="1600">
                      <a:latin typeface="Comic Sans MS" panose="030F0702030302020204" pitchFamily="66" charset="0"/>
                    </a:rPr>
                    <a:t>the bus.</a:t>
                  </a:r>
                </a:p>
              </p:txBody>
            </p:sp>
            <p:sp>
              <p:nvSpPr>
                <p:cNvPr id="14" name="Text Box 49"/>
                <p:cNvSpPr txBox="1">
                  <a:spLocks noChangeArrowheads="1"/>
                </p:cNvSpPr>
                <p:nvPr/>
              </p:nvSpPr>
              <p:spPr bwMode="auto">
                <a:xfrm>
                  <a:off x="377825" y="5580063"/>
                  <a:ext cx="3365500" cy="58102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latin typeface="Comic Sans MS" panose="030F0702030302020204" pitchFamily="66" charset="0"/>
                    </a:rPr>
                    <a:t>Slave places the data on the bus, </a:t>
                  </a:r>
                </a:p>
                <a:p>
                  <a:pPr algn="ctr" eaLnBrk="1" hangingPunct="1"/>
                  <a:r>
                    <a:rPr lang="en-US" altLang="en-US" sz="1600">
                      <a:latin typeface="Comic Sans MS" panose="030F0702030302020204" pitchFamily="66" charset="0"/>
                    </a:rPr>
                    <a:t>and asserts Slave-ready signal.</a:t>
                  </a:r>
                </a:p>
              </p:txBody>
            </p:sp>
            <p:sp>
              <p:nvSpPr>
                <p:cNvPr id="15" name="Text Box 52"/>
                <p:cNvSpPr txBox="1">
                  <a:spLocks noChangeArrowheads="1"/>
                </p:cNvSpPr>
                <p:nvPr/>
              </p:nvSpPr>
              <p:spPr bwMode="auto">
                <a:xfrm>
                  <a:off x="6575425" y="3911600"/>
                  <a:ext cx="2220913" cy="581025"/>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latin typeface="Comic Sans MS" panose="030F0702030302020204" pitchFamily="66" charset="0"/>
                    </a:rPr>
                    <a:t>Master strobes data </a:t>
                  </a:r>
                </a:p>
                <a:p>
                  <a:pPr eaLnBrk="1" hangingPunct="1"/>
                  <a:r>
                    <a:rPr lang="en-US" altLang="en-US" sz="1600">
                      <a:latin typeface="Comic Sans MS" panose="030F0702030302020204" pitchFamily="66" charset="0"/>
                    </a:rPr>
                    <a:t>into the input buffer.</a:t>
                  </a:r>
                </a:p>
              </p:txBody>
            </p:sp>
            <p:sp>
              <p:nvSpPr>
                <p:cNvPr id="16" name="Text Box 55"/>
                <p:cNvSpPr txBox="1">
                  <a:spLocks noChangeArrowheads="1"/>
                </p:cNvSpPr>
                <p:nvPr/>
              </p:nvSpPr>
              <p:spPr bwMode="auto">
                <a:xfrm>
                  <a:off x="4516438" y="5519738"/>
                  <a:ext cx="3975100" cy="64135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Constantia" panose="02030602050306030303" pitchFamily="18" charset="0"/>
                    </a:rPr>
                    <a:t>Clock changes are seen by all the devices</a:t>
                  </a:r>
                </a:p>
                <a:p>
                  <a:pPr algn="ctr" eaLnBrk="1" hangingPunct="1"/>
                  <a:r>
                    <a:rPr lang="en-US" altLang="en-US">
                      <a:latin typeface="Constantia" panose="02030602050306030303" pitchFamily="18" charset="0"/>
                    </a:rPr>
                    <a:t>at the same time.</a:t>
                  </a:r>
                </a:p>
              </p:txBody>
            </p:sp>
          </p:grpSp>
          <p:sp>
            <p:nvSpPr>
              <p:cNvPr id="11" name="Freeform 56"/>
              <p:cNvSpPr>
                <a:spLocks/>
              </p:cNvSpPr>
              <p:nvPr/>
            </p:nvSpPr>
            <p:spPr bwMode="auto">
              <a:xfrm>
                <a:off x="1516063" y="4543425"/>
                <a:ext cx="3763962" cy="1042988"/>
              </a:xfrm>
              <a:custGeom>
                <a:avLst/>
                <a:gdLst>
                  <a:gd name="T0" fmla="*/ 0 w 2371"/>
                  <a:gd name="T1" fmla="*/ 2147483647 h 657"/>
                  <a:gd name="T2" fmla="*/ 2147483647 w 2371"/>
                  <a:gd name="T3" fmla="*/ 2147483647 h 657"/>
                  <a:gd name="T4" fmla="*/ 2147483647 w 2371"/>
                  <a:gd name="T5" fmla="*/ 2147483647 h 657"/>
                  <a:gd name="T6" fmla="*/ 0 60000 65536"/>
                  <a:gd name="T7" fmla="*/ 0 60000 65536"/>
                  <a:gd name="T8" fmla="*/ 0 60000 65536"/>
                  <a:gd name="T9" fmla="*/ 0 w 2371"/>
                  <a:gd name="T10" fmla="*/ 0 h 657"/>
                  <a:gd name="T11" fmla="*/ 2371 w 2371"/>
                  <a:gd name="T12" fmla="*/ 657 h 657"/>
                </a:gdLst>
                <a:ahLst/>
                <a:cxnLst>
                  <a:cxn ang="T6">
                    <a:pos x="T0" y="T1"/>
                  </a:cxn>
                  <a:cxn ang="T7">
                    <a:pos x="T2" y="T3"/>
                  </a:cxn>
                  <a:cxn ang="T8">
                    <a:pos x="T4" y="T5"/>
                  </a:cxn>
                </a:cxnLst>
                <a:rect l="T9" t="T10" r="T11" b="T12"/>
                <a:pathLst>
                  <a:path w="2371" h="657">
                    <a:moveTo>
                      <a:pt x="0" y="657"/>
                    </a:moveTo>
                    <a:cubicBezTo>
                      <a:pt x="273" y="437"/>
                      <a:pt x="546" y="218"/>
                      <a:pt x="941" y="109"/>
                    </a:cubicBezTo>
                    <a:cubicBezTo>
                      <a:pt x="1336" y="0"/>
                      <a:pt x="1853" y="2"/>
                      <a:pt x="2371" y="5"/>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
          <p:nvSpPr>
            <p:cNvPr id="6" name="Freeform 57"/>
            <p:cNvSpPr>
              <a:spLocks/>
            </p:cNvSpPr>
            <p:nvPr/>
          </p:nvSpPr>
          <p:spPr bwMode="auto">
            <a:xfrm>
              <a:off x="2684462" y="5162550"/>
              <a:ext cx="2609850" cy="434975"/>
            </a:xfrm>
            <a:custGeom>
              <a:avLst/>
              <a:gdLst>
                <a:gd name="T0" fmla="*/ 0 w 1644"/>
                <a:gd name="T1" fmla="*/ 2147483647 h 274"/>
                <a:gd name="T2" fmla="*/ 2147483647 w 1644"/>
                <a:gd name="T3" fmla="*/ 2147483647 h 274"/>
                <a:gd name="T4" fmla="*/ 2147483647 w 1644"/>
                <a:gd name="T5" fmla="*/ 0 h 274"/>
                <a:gd name="T6" fmla="*/ 0 60000 65536"/>
                <a:gd name="T7" fmla="*/ 0 60000 65536"/>
                <a:gd name="T8" fmla="*/ 0 60000 65536"/>
                <a:gd name="T9" fmla="*/ 0 w 1644"/>
                <a:gd name="T10" fmla="*/ 0 h 274"/>
                <a:gd name="T11" fmla="*/ 1644 w 1644"/>
                <a:gd name="T12" fmla="*/ 274 h 274"/>
              </a:gdLst>
              <a:ahLst/>
              <a:cxnLst>
                <a:cxn ang="T6">
                  <a:pos x="T0" y="T1"/>
                </a:cxn>
                <a:cxn ang="T7">
                  <a:pos x="T2" y="T3"/>
                </a:cxn>
                <a:cxn ang="T8">
                  <a:pos x="T4" y="T5"/>
                </a:cxn>
              </a:cxnLst>
              <a:rect l="T9" t="T10" r="T11" b="T12"/>
              <a:pathLst>
                <a:path w="1644" h="274">
                  <a:moveTo>
                    <a:pt x="0" y="274"/>
                  </a:moveTo>
                  <a:cubicBezTo>
                    <a:pt x="237" y="193"/>
                    <a:pt x="474" y="113"/>
                    <a:pt x="748" y="67"/>
                  </a:cubicBezTo>
                  <a:cubicBezTo>
                    <a:pt x="1022" y="21"/>
                    <a:pt x="1333" y="10"/>
                    <a:pt x="1644" y="0"/>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11324319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Asynchronous Bus</a:t>
            </a:r>
            <a:endParaRPr lang="en-IN" dirty="0"/>
          </a:p>
        </p:txBody>
      </p:sp>
      <p:sp>
        <p:nvSpPr>
          <p:cNvPr id="3" name="Content Placeholder 2"/>
          <p:cNvSpPr>
            <a:spLocks noGrp="1"/>
          </p:cNvSpPr>
          <p:nvPr>
            <p:ph idx="1"/>
          </p:nvPr>
        </p:nvSpPr>
        <p:spPr/>
        <p:txBody>
          <a:bodyPr/>
          <a:lstStyle/>
          <a:p>
            <a:r>
              <a:rPr lang="en-IN" dirty="0" smtClean="0"/>
              <a:t>Handshake between master and Slave</a:t>
            </a:r>
          </a:p>
          <a:p>
            <a:pPr lvl="1"/>
            <a:r>
              <a:rPr lang="en-US" altLang="en-US" sz="1800" dirty="0"/>
              <a:t>Master places the address and command information on the bus.</a:t>
            </a:r>
          </a:p>
          <a:p>
            <a:pPr lvl="1"/>
            <a:r>
              <a:rPr lang="en-US" altLang="en-US" sz="1800" dirty="0"/>
              <a:t>Asserts the Master-ready signal to indicate to the slaves that the address and command information has been placed on the bus. </a:t>
            </a:r>
          </a:p>
          <a:p>
            <a:pPr lvl="1"/>
            <a:r>
              <a:rPr lang="en-US" altLang="en-US" sz="1800" dirty="0"/>
              <a:t>All devices on the bus decode the address. </a:t>
            </a:r>
          </a:p>
          <a:p>
            <a:pPr lvl="1"/>
            <a:r>
              <a:rPr lang="en-US" altLang="en-US" sz="1800" dirty="0" smtClean="0"/>
              <a:t>Addressed </a:t>
            </a:r>
            <a:r>
              <a:rPr lang="en-US" altLang="en-US" sz="1800" dirty="0"/>
              <a:t>slave performs the required operation, and informs the processor it has done so by asserting the Slave-ready signal. </a:t>
            </a:r>
          </a:p>
          <a:p>
            <a:pPr lvl="1"/>
            <a:r>
              <a:rPr lang="en-US" altLang="en-US" sz="1800" dirty="0"/>
              <a:t>Master removes all the signals from the bus, once Slave-ready is asserted.</a:t>
            </a:r>
          </a:p>
          <a:p>
            <a:pPr lvl="1"/>
            <a:r>
              <a:rPr lang="en-US" altLang="en-US" sz="1800" dirty="0"/>
              <a:t>If the operation is a Read operation, Master also strobes the data into its input buffer.</a:t>
            </a:r>
          </a:p>
          <a:p>
            <a:r>
              <a:rPr lang="en-IN" dirty="0" smtClean="0"/>
              <a:t>Common clock is replace by Master ready and Slave ready </a:t>
            </a:r>
          </a:p>
          <a:p>
            <a:r>
              <a:rPr lang="en-IN" dirty="0" smtClean="0"/>
              <a:t>Skew (t1-t0) occurs when two signals are simultaneously transmitted from one source</a:t>
            </a:r>
            <a:endParaRPr lang="en-IN" dirty="0"/>
          </a:p>
        </p:txBody>
      </p:sp>
    </p:spTree>
    <p:extLst>
      <p:ext uri="{BB962C8B-B14F-4D97-AF65-F5344CB8AC3E}">
        <p14:creationId xmlns:p14="http://schemas.microsoft.com/office/powerpoint/2010/main" val="697604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Handshaking for READ operation</a:t>
            </a:r>
            <a:endParaRPr lang="en-IN" dirty="0"/>
          </a:p>
        </p:txBody>
      </p:sp>
      <p:grpSp>
        <p:nvGrpSpPr>
          <p:cNvPr id="4" name="Group 3"/>
          <p:cNvGrpSpPr/>
          <p:nvPr/>
        </p:nvGrpSpPr>
        <p:grpSpPr>
          <a:xfrm>
            <a:off x="309281" y="1385047"/>
            <a:ext cx="11712389" cy="5123329"/>
            <a:chOff x="1481138" y="1176338"/>
            <a:chExt cx="5648325" cy="3709987"/>
          </a:xfrm>
        </p:grpSpPr>
        <p:sp>
          <p:nvSpPr>
            <p:cNvPr id="5" name="Rectangle 4"/>
            <p:cNvSpPr>
              <a:spLocks noChangeArrowheads="1"/>
            </p:cNvSpPr>
            <p:nvPr/>
          </p:nvSpPr>
          <p:spPr bwMode="auto">
            <a:xfrm>
              <a:off x="1614488" y="2720975"/>
              <a:ext cx="7302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Slave-ready</a:t>
              </a:r>
              <a:endParaRPr lang="en-US" altLang="en-US" sz="2400">
                <a:latin typeface="Constantia" panose="02030602050306030303" pitchFamily="18" charset="0"/>
              </a:endParaRPr>
            </a:p>
          </p:txBody>
        </p:sp>
        <p:sp>
          <p:nvSpPr>
            <p:cNvPr id="6" name="Rectangle 6"/>
            <p:cNvSpPr>
              <a:spLocks noChangeArrowheads="1"/>
            </p:cNvSpPr>
            <p:nvPr/>
          </p:nvSpPr>
          <p:spPr bwMode="auto">
            <a:xfrm>
              <a:off x="1530350" y="2087563"/>
              <a:ext cx="81438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Master-ready</a:t>
              </a:r>
              <a:endParaRPr lang="en-US" altLang="en-US" sz="2400">
                <a:latin typeface="Constantia" panose="02030602050306030303" pitchFamily="18" charset="0"/>
              </a:endParaRPr>
            </a:p>
          </p:txBody>
        </p:sp>
        <p:sp>
          <p:nvSpPr>
            <p:cNvPr id="7" name="Rectangle 7"/>
            <p:cNvSpPr>
              <a:spLocks noChangeArrowheads="1"/>
            </p:cNvSpPr>
            <p:nvPr/>
          </p:nvSpPr>
          <p:spPr bwMode="auto">
            <a:xfrm>
              <a:off x="1481138" y="1487488"/>
              <a:ext cx="86201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and command</a:t>
              </a:r>
              <a:endParaRPr lang="en-US" altLang="en-US" sz="2400">
                <a:latin typeface="Constantia" panose="02030602050306030303" pitchFamily="18" charset="0"/>
              </a:endParaRPr>
            </a:p>
          </p:txBody>
        </p:sp>
        <p:grpSp>
          <p:nvGrpSpPr>
            <p:cNvPr id="8" name="Group 7"/>
            <p:cNvGrpSpPr/>
            <p:nvPr/>
          </p:nvGrpSpPr>
          <p:grpSpPr>
            <a:xfrm>
              <a:off x="1830388" y="1320800"/>
              <a:ext cx="5299075" cy="3565525"/>
              <a:chOff x="1830388" y="1320800"/>
              <a:chExt cx="5299075" cy="3565525"/>
            </a:xfrm>
          </p:grpSpPr>
          <p:sp>
            <p:nvSpPr>
              <p:cNvPr id="15" name="Rectangle 5"/>
              <p:cNvSpPr>
                <a:spLocks noChangeArrowheads="1"/>
              </p:cNvSpPr>
              <p:nvPr/>
            </p:nvSpPr>
            <p:spPr bwMode="auto">
              <a:xfrm>
                <a:off x="2047875" y="3370263"/>
                <a:ext cx="2889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Data</a:t>
                </a:r>
                <a:endParaRPr lang="en-US" altLang="en-US" sz="2400">
                  <a:latin typeface="Constantia" panose="02030602050306030303" pitchFamily="18" charset="0"/>
                </a:endParaRPr>
              </a:p>
            </p:txBody>
          </p:sp>
          <p:sp>
            <p:nvSpPr>
              <p:cNvPr id="16" name="Rectangle 8"/>
              <p:cNvSpPr>
                <a:spLocks noChangeArrowheads="1"/>
              </p:cNvSpPr>
              <p:nvPr/>
            </p:nvSpPr>
            <p:spPr bwMode="auto">
              <a:xfrm>
                <a:off x="1830388" y="1320800"/>
                <a:ext cx="4984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Address</a:t>
                </a:r>
                <a:endParaRPr lang="en-US" altLang="en-US" sz="2400">
                  <a:latin typeface="Constantia" panose="02030602050306030303" pitchFamily="18" charset="0"/>
                </a:endParaRPr>
              </a:p>
            </p:txBody>
          </p:sp>
          <p:sp>
            <p:nvSpPr>
              <p:cNvPr id="17" name="Freeform 9"/>
              <p:cNvSpPr>
                <a:spLocks/>
              </p:cNvSpPr>
              <p:nvPr/>
            </p:nvSpPr>
            <p:spPr bwMode="auto">
              <a:xfrm>
                <a:off x="2697163" y="4586288"/>
                <a:ext cx="117475" cy="50800"/>
              </a:xfrm>
              <a:custGeom>
                <a:avLst/>
                <a:gdLst>
                  <a:gd name="T0" fmla="*/ 2147483647 w 7"/>
                  <a:gd name="T1" fmla="*/ 0 h 3"/>
                  <a:gd name="T2" fmla="*/ 0 w 7"/>
                  <a:gd name="T3" fmla="*/ 2147483647 h 3"/>
                  <a:gd name="T4" fmla="*/ 2147483647 w 7"/>
                  <a:gd name="T5" fmla="*/ 2147483647 h 3"/>
                  <a:gd name="T6" fmla="*/ 2147483647 w 7"/>
                  <a:gd name="T7" fmla="*/ 2147483647 h 3"/>
                  <a:gd name="T8" fmla="*/ 2147483647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7" y="0"/>
                    </a:moveTo>
                    <a:lnTo>
                      <a:pt x="0" y="1"/>
                    </a:lnTo>
                    <a:lnTo>
                      <a:pt x="7" y="3"/>
                    </a:lnTo>
                    <a:lnTo>
                      <a:pt x="7" y="1"/>
                    </a:lnTo>
                    <a:lnTo>
                      <a:pt x="7"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8" name="Freeform 10"/>
              <p:cNvSpPr>
                <a:spLocks/>
              </p:cNvSpPr>
              <p:nvPr/>
            </p:nvSpPr>
            <p:spPr bwMode="auto">
              <a:xfrm>
                <a:off x="2697163" y="4586288"/>
                <a:ext cx="117475" cy="50800"/>
              </a:xfrm>
              <a:custGeom>
                <a:avLst/>
                <a:gdLst>
                  <a:gd name="T0" fmla="*/ 2147483647 w 74"/>
                  <a:gd name="T1" fmla="*/ 0 h 32"/>
                  <a:gd name="T2" fmla="*/ 0 w 74"/>
                  <a:gd name="T3" fmla="*/ 2147483647 h 32"/>
                  <a:gd name="T4" fmla="*/ 2147483647 w 74"/>
                  <a:gd name="T5" fmla="*/ 2147483647 h 32"/>
                  <a:gd name="T6" fmla="*/ 2147483647 w 74"/>
                  <a:gd name="T7" fmla="*/ 2147483647 h 32"/>
                  <a:gd name="T8" fmla="*/ 2147483647 w 74"/>
                  <a:gd name="T9" fmla="*/ 0 h 32"/>
                  <a:gd name="T10" fmla="*/ 0 60000 65536"/>
                  <a:gd name="T11" fmla="*/ 0 60000 65536"/>
                  <a:gd name="T12" fmla="*/ 0 60000 65536"/>
                  <a:gd name="T13" fmla="*/ 0 60000 65536"/>
                  <a:gd name="T14" fmla="*/ 0 60000 65536"/>
                  <a:gd name="T15" fmla="*/ 0 w 74"/>
                  <a:gd name="T16" fmla="*/ 0 h 32"/>
                  <a:gd name="T17" fmla="*/ 74 w 74"/>
                  <a:gd name="T18" fmla="*/ 32 h 32"/>
                </a:gdLst>
                <a:ahLst/>
                <a:cxnLst>
                  <a:cxn ang="T10">
                    <a:pos x="T0" y="T1"/>
                  </a:cxn>
                  <a:cxn ang="T11">
                    <a:pos x="T2" y="T3"/>
                  </a:cxn>
                  <a:cxn ang="T12">
                    <a:pos x="T4" y="T5"/>
                  </a:cxn>
                  <a:cxn ang="T13">
                    <a:pos x="T6" y="T7"/>
                  </a:cxn>
                  <a:cxn ang="T14">
                    <a:pos x="T8" y="T9"/>
                  </a:cxn>
                </a:cxnLst>
                <a:rect l="T15" t="T16" r="T17" b="T18"/>
                <a:pathLst>
                  <a:path w="74" h="32">
                    <a:moveTo>
                      <a:pt x="74" y="0"/>
                    </a:moveTo>
                    <a:lnTo>
                      <a:pt x="0" y="11"/>
                    </a:lnTo>
                    <a:lnTo>
                      <a:pt x="74" y="32"/>
                    </a:lnTo>
                    <a:lnTo>
                      <a:pt x="74" y="11"/>
                    </a:lnTo>
                    <a:lnTo>
                      <a:pt x="74"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9" name="Freeform 11"/>
              <p:cNvSpPr>
                <a:spLocks/>
              </p:cNvSpPr>
              <p:nvPr/>
            </p:nvSpPr>
            <p:spPr bwMode="auto">
              <a:xfrm>
                <a:off x="6778625" y="4586288"/>
                <a:ext cx="100013" cy="50800"/>
              </a:xfrm>
              <a:custGeom>
                <a:avLst/>
                <a:gdLst>
                  <a:gd name="T0" fmla="*/ 0 w 6"/>
                  <a:gd name="T1" fmla="*/ 2147483647 h 3"/>
                  <a:gd name="T2" fmla="*/ 2147483647 w 6"/>
                  <a:gd name="T3" fmla="*/ 2147483647 h 3"/>
                  <a:gd name="T4" fmla="*/ 0 w 6"/>
                  <a:gd name="T5" fmla="*/ 0 h 3"/>
                  <a:gd name="T6" fmla="*/ 0 w 6"/>
                  <a:gd name="T7" fmla="*/ 2147483647 h 3"/>
                  <a:gd name="T8" fmla="*/ 0 w 6"/>
                  <a:gd name="T9" fmla="*/ 214748364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0" name="Freeform 12"/>
              <p:cNvSpPr>
                <a:spLocks/>
              </p:cNvSpPr>
              <p:nvPr/>
            </p:nvSpPr>
            <p:spPr bwMode="auto">
              <a:xfrm>
                <a:off x="6778625" y="4586288"/>
                <a:ext cx="100013" cy="50800"/>
              </a:xfrm>
              <a:custGeom>
                <a:avLst/>
                <a:gdLst>
                  <a:gd name="T0" fmla="*/ 0 w 63"/>
                  <a:gd name="T1" fmla="*/ 2147483647 h 32"/>
                  <a:gd name="T2" fmla="*/ 2147483647 w 63"/>
                  <a:gd name="T3" fmla="*/ 2147483647 h 32"/>
                  <a:gd name="T4" fmla="*/ 0 w 63"/>
                  <a:gd name="T5" fmla="*/ 0 h 32"/>
                  <a:gd name="T6" fmla="*/ 0 w 63"/>
                  <a:gd name="T7" fmla="*/ 2147483647 h 32"/>
                  <a:gd name="T8" fmla="*/ 0 w 63"/>
                  <a:gd name="T9" fmla="*/ 2147483647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32"/>
                    </a:moveTo>
                    <a:lnTo>
                      <a:pt x="63" y="11"/>
                    </a:lnTo>
                    <a:lnTo>
                      <a:pt x="0" y="0"/>
                    </a:lnTo>
                    <a:lnTo>
                      <a:pt x="0" y="11"/>
                    </a:lnTo>
                    <a:lnTo>
                      <a:pt x="0" y="3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 name="Line 13"/>
              <p:cNvSpPr>
                <a:spLocks noChangeShapeType="1"/>
              </p:cNvSpPr>
              <p:nvPr/>
            </p:nvSpPr>
            <p:spPr bwMode="auto">
              <a:xfrm flipH="1">
                <a:off x="2814638" y="4603750"/>
                <a:ext cx="3963987"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 name="Rectangle 14"/>
              <p:cNvSpPr>
                <a:spLocks noChangeArrowheads="1"/>
              </p:cNvSpPr>
              <p:nvPr/>
            </p:nvSpPr>
            <p:spPr bwMode="auto">
              <a:xfrm>
                <a:off x="4495800" y="4703763"/>
                <a:ext cx="59848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Bus cycle</a:t>
                </a:r>
                <a:endParaRPr lang="en-US" altLang="en-US" sz="2400">
                  <a:latin typeface="Constantia" panose="02030602050306030303" pitchFamily="18" charset="0"/>
                </a:endParaRPr>
              </a:p>
            </p:txBody>
          </p:sp>
          <p:sp>
            <p:nvSpPr>
              <p:cNvPr id="23" name="Line 15"/>
              <p:cNvSpPr>
                <a:spLocks noChangeShapeType="1"/>
              </p:cNvSpPr>
              <p:nvPr/>
            </p:nvSpPr>
            <p:spPr bwMode="auto">
              <a:xfrm flipV="1">
                <a:off x="2681288" y="1620838"/>
                <a:ext cx="1587" cy="32321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4" name="Line 16"/>
              <p:cNvSpPr>
                <a:spLocks noChangeShapeType="1"/>
              </p:cNvSpPr>
              <p:nvPr/>
            </p:nvSpPr>
            <p:spPr bwMode="auto">
              <a:xfrm flipV="1">
                <a:off x="3663950" y="2387600"/>
                <a:ext cx="1588" cy="178276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 name="Line 17"/>
              <p:cNvSpPr>
                <a:spLocks noChangeShapeType="1"/>
              </p:cNvSpPr>
              <p:nvPr/>
            </p:nvSpPr>
            <p:spPr bwMode="auto">
              <a:xfrm flipV="1">
                <a:off x="4529138" y="3036888"/>
                <a:ext cx="1587" cy="11334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 name="Line 18"/>
              <p:cNvSpPr>
                <a:spLocks noChangeShapeType="1"/>
              </p:cNvSpPr>
              <p:nvPr/>
            </p:nvSpPr>
            <p:spPr bwMode="auto">
              <a:xfrm flipV="1">
                <a:off x="5395913" y="2387600"/>
                <a:ext cx="1587" cy="178276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 name="Line 19"/>
              <p:cNvSpPr>
                <a:spLocks noChangeShapeType="1"/>
              </p:cNvSpPr>
              <p:nvPr/>
            </p:nvSpPr>
            <p:spPr bwMode="auto">
              <a:xfrm flipV="1">
                <a:off x="6262688" y="1620838"/>
                <a:ext cx="1587" cy="25495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 name="Line 20"/>
              <p:cNvSpPr>
                <a:spLocks noChangeShapeType="1"/>
              </p:cNvSpPr>
              <p:nvPr/>
            </p:nvSpPr>
            <p:spPr bwMode="auto">
              <a:xfrm flipV="1">
                <a:off x="6911975" y="3036888"/>
                <a:ext cx="1588" cy="18002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 name="Freeform 21"/>
              <p:cNvSpPr>
                <a:spLocks/>
              </p:cNvSpPr>
              <p:nvPr/>
            </p:nvSpPr>
            <p:spPr bwMode="auto">
              <a:xfrm>
                <a:off x="5262563" y="2154238"/>
                <a:ext cx="117475" cy="49212"/>
              </a:xfrm>
              <a:custGeom>
                <a:avLst/>
                <a:gdLst>
                  <a:gd name="T0" fmla="*/ 0 w 7"/>
                  <a:gd name="T1" fmla="*/ 2147483647 h 3"/>
                  <a:gd name="T2" fmla="*/ 2147483647 w 7"/>
                  <a:gd name="T3" fmla="*/ 2147483647 h 3"/>
                  <a:gd name="T4" fmla="*/ 0 w 7"/>
                  <a:gd name="T5" fmla="*/ 0 h 3"/>
                  <a:gd name="T6" fmla="*/ 0 w 7"/>
                  <a:gd name="T7" fmla="*/ 2147483647 h 3"/>
                  <a:gd name="T8" fmla="*/ 0 w 7"/>
                  <a:gd name="T9" fmla="*/ 2147483647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3"/>
                    </a:moveTo>
                    <a:lnTo>
                      <a:pt x="7" y="1"/>
                    </a:lnTo>
                    <a:lnTo>
                      <a:pt x="0" y="0"/>
                    </a:lnTo>
                    <a:lnTo>
                      <a:pt x="0" y="1"/>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0" name="Freeform 22"/>
              <p:cNvSpPr>
                <a:spLocks/>
              </p:cNvSpPr>
              <p:nvPr/>
            </p:nvSpPr>
            <p:spPr bwMode="auto">
              <a:xfrm>
                <a:off x="5262563" y="2154238"/>
                <a:ext cx="117475" cy="49212"/>
              </a:xfrm>
              <a:custGeom>
                <a:avLst/>
                <a:gdLst>
                  <a:gd name="T0" fmla="*/ 0 w 74"/>
                  <a:gd name="T1" fmla="*/ 2147483647 h 31"/>
                  <a:gd name="T2" fmla="*/ 2147483647 w 74"/>
                  <a:gd name="T3" fmla="*/ 2147483647 h 31"/>
                  <a:gd name="T4" fmla="*/ 0 w 74"/>
                  <a:gd name="T5" fmla="*/ 0 h 31"/>
                  <a:gd name="T6" fmla="*/ 0 w 74"/>
                  <a:gd name="T7" fmla="*/ 2147483647 h 31"/>
                  <a:gd name="T8" fmla="*/ 0 w 74"/>
                  <a:gd name="T9" fmla="*/ 2147483647 h 31"/>
                  <a:gd name="T10" fmla="*/ 0 60000 65536"/>
                  <a:gd name="T11" fmla="*/ 0 60000 65536"/>
                  <a:gd name="T12" fmla="*/ 0 60000 65536"/>
                  <a:gd name="T13" fmla="*/ 0 60000 65536"/>
                  <a:gd name="T14" fmla="*/ 0 60000 65536"/>
                  <a:gd name="T15" fmla="*/ 0 w 74"/>
                  <a:gd name="T16" fmla="*/ 0 h 31"/>
                  <a:gd name="T17" fmla="*/ 74 w 74"/>
                  <a:gd name="T18" fmla="*/ 31 h 31"/>
                </a:gdLst>
                <a:ahLst/>
                <a:cxnLst>
                  <a:cxn ang="T10">
                    <a:pos x="T0" y="T1"/>
                  </a:cxn>
                  <a:cxn ang="T11">
                    <a:pos x="T2" y="T3"/>
                  </a:cxn>
                  <a:cxn ang="T12">
                    <a:pos x="T4" y="T5"/>
                  </a:cxn>
                  <a:cxn ang="T13">
                    <a:pos x="T6" y="T7"/>
                  </a:cxn>
                  <a:cxn ang="T14">
                    <a:pos x="T8" y="T9"/>
                  </a:cxn>
                </a:cxnLst>
                <a:rect l="T15" t="T16" r="T17" b="T18"/>
                <a:pathLst>
                  <a:path w="74" h="31">
                    <a:moveTo>
                      <a:pt x="0" y="31"/>
                    </a:moveTo>
                    <a:lnTo>
                      <a:pt x="74" y="10"/>
                    </a:lnTo>
                    <a:lnTo>
                      <a:pt x="0" y="0"/>
                    </a:lnTo>
                    <a:lnTo>
                      <a:pt x="0" y="10"/>
                    </a:lnTo>
                    <a:lnTo>
                      <a:pt x="0" y="3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1" name="Freeform 23"/>
              <p:cNvSpPr>
                <a:spLocks/>
              </p:cNvSpPr>
              <p:nvPr/>
            </p:nvSpPr>
            <p:spPr bwMode="auto">
              <a:xfrm>
                <a:off x="4529138" y="2170113"/>
                <a:ext cx="733425" cy="650875"/>
              </a:xfrm>
              <a:custGeom>
                <a:avLst/>
                <a:gdLst>
                  <a:gd name="T0" fmla="*/ 0 w 44"/>
                  <a:gd name="T1" fmla="*/ 2147483647 h 39"/>
                  <a:gd name="T2" fmla="*/ 2147483647 w 44"/>
                  <a:gd name="T3" fmla="*/ 2147483647 h 39"/>
                  <a:gd name="T4" fmla="*/ 2147483647 w 44"/>
                  <a:gd name="T5" fmla="*/ 2147483647 h 39"/>
                  <a:gd name="T6" fmla="*/ 2147483647 w 44"/>
                  <a:gd name="T7" fmla="*/ 2147483647 h 39"/>
                  <a:gd name="T8" fmla="*/ 2147483647 w 44"/>
                  <a:gd name="T9" fmla="*/ 2147483647 h 39"/>
                  <a:gd name="T10" fmla="*/ 2147483647 w 44"/>
                  <a:gd name="T11" fmla="*/ 2147483647 h 39"/>
                  <a:gd name="T12" fmla="*/ 2147483647 w 44"/>
                  <a:gd name="T13" fmla="*/ 2147483647 h 39"/>
                  <a:gd name="T14" fmla="*/ 2147483647 w 44"/>
                  <a:gd name="T15" fmla="*/ 2147483647 h 39"/>
                  <a:gd name="T16" fmla="*/ 2147483647 w 44"/>
                  <a:gd name="T17" fmla="*/ 2147483647 h 39"/>
                  <a:gd name="T18" fmla="*/ 2147483647 w 44"/>
                  <a:gd name="T19" fmla="*/ 2147483647 h 39"/>
                  <a:gd name="T20" fmla="*/ 2147483647 w 44"/>
                  <a:gd name="T21" fmla="*/ 2147483647 h 39"/>
                  <a:gd name="T22" fmla="*/ 2147483647 w 44"/>
                  <a:gd name="T23" fmla="*/ 2147483647 h 39"/>
                  <a:gd name="T24" fmla="*/ 2147483647 w 44"/>
                  <a:gd name="T25" fmla="*/ 2147483647 h 39"/>
                  <a:gd name="T26" fmla="*/ 2147483647 w 44"/>
                  <a:gd name="T27" fmla="*/ 2147483647 h 39"/>
                  <a:gd name="T28" fmla="*/ 2147483647 w 44"/>
                  <a:gd name="T29" fmla="*/ 2147483647 h 39"/>
                  <a:gd name="T30" fmla="*/ 2147483647 w 44"/>
                  <a:gd name="T31" fmla="*/ 2147483647 h 39"/>
                  <a:gd name="T32" fmla="*/ 2147483647 w 44"/>
                  <a:gd name="T33" fmla="*/ 2147483647 h 39"/>
                  <a:gd name="T34" fmla="*/ 2147483647 w 44"/>
                  <a:gd name="T35" fmla="*/ 0 h 39"/>
                  <a:gd name="T36" fmla="*/ 2147483647 w 44"/>
                  <a:gd name="T37" fmla="*/ 0 h 39"/>
                  <a:gd name="T38" fmla="*/ 2147483647 w 44"/>
                  <a:gd name="T39" fmla="*/ 0 h 39"/>
                  <a:gd name="T40" fmla="*/ 2147483647 w 44"/>
                  <a:gd name="T41" fmla="*/ 0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39"/>
                  <a:gd name="T65" fmla="*/ 44 w 44"/>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39">
                    <a:moveTo>
                      <a:pt x="0" y="39"/>
                    </a:moveTo>
                    <a:lnTo>
                      <a:pt x="7" y="39"/>
                    </a:lnTo>
                    <a:lnTo>
                      <a:pt x="21" y="39"/>
                    </a:lnTo>
                    <a:lnTo>
                      <a:pt x="22" y="39"/>
                    </a:lnTo>
                    <a:lnTo>
                      <a:pt x="25" y="38"/>
                    </a:lnTo>
                    <a:lnTo>
                      <a:pt x="27" y="37"/>
                    </a:lnTo>
                    <a:lnTo>
                      <a:pt x="28" y="35"/>
                    </a:lnTo>
                    <a:lnTo>
                      <a:pt x="29" y="32"/>
                    </a:lnTo>
                    <a:lnTo>
                      <a:pt x="29" y="31"/>
                    </a:lnTo>
                    <a:lnTo>
                      <a:pt x="29" y="24"/>
                    </a:lnTo>
                    <a:lnTo>
                      <a:pt x="29" y="21"/>
                    </a:lnTo>
                    <a:lnTo>
                      <a:pt x="29" y="18"/>
                    </a:lnTo>
                    <a:lnTo>
                      <a:pt x="29" y="12"/>
                    </a:lnTo>
                    <a:lnTo>
                      <a:pt x="29" y="10"/>
                    </a:lnTo>
                    <a:lnTo>
                      <a:pt x="29" y="7"/>
                    </a:lnTo>
                    <a:lnTo>
                      <a:pt x="31" y="3"/>
                    </a:lnTo>
                    <a:lnTo>
                      <a:pt x="33" y="1"/>
                    </a:lnTo>
                    <a:lnTo>
                      <a:pt x="36" y="0"/>
                    </a:lnTo>
                    <a:lnTo>
                      <a:pt x="37" y="0"/>
                    </a:lnTo>
                    <a:lnTo>
                      <a:pt x="40" y="0"/>
                    </a:lnTo>
                    <a:lnTo>
                      <a:pt x="44"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2" name="Freeform 24"/>
              <p:cNvSpPr>
                <a:spLocks/>
              </p:cNvSpPr>
              <p:nvPr/>
            </p:nvSpPr>
            <p:spPr bwMode="auto">
              <a:xfrm>
                <a:off x="4413250" y="2803525"/>
                <a:ext cx="100013" cy="33338"/>
              </a:xfrm>
              <a:custGeom>
                <a:avLst/>
                <a:gdLst>
                  <a:gd name="T0" fmla="*/ 0 w 6"/>
                  <a:gd name="T1" fmla="*/ 2147483647 h 2"/>
                  <a:gd name="T2" fmla="*/ 2147483647 w 6"/>
                  <a:gd name="T3" fmla="*/ 2147483647 h 2"/>
                  <a:gd name="T4" fmla="*/ 0 w 6"/>
                  <a:gd name="T5" fmla="*/ 0 h 2"/>
                  <a:gd name="T6" fmla="*/ 0 w 6"/>
                  <a:gd name="T7" fmla="*/ 2147483647 h 2"/>
                  <a:gd name="T8" fmla="*/ 0 w 6"/>
                  <a:gd name="T9" fmla="*/ 2147483647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3" name="Freeform 25"/>
              <p:cNvSpPr>
                <a:spLocks/>
              </p:cNvSpPr>
              <p:nvPr/>
            </p:nvSpPr>
            <p:spPr bwMode="auto">
              <a:xfrm>
                <a:off x="4413250" y="2803525"/>
                <a:ext cx="100013" cy="33338"/>
              </a:xfrm>
              <a:custGeom>
                <a:avLst/>
                <a:gdLst>
                  <a:gd name="T0" fmla="*/ 0 w 63"/>
                  <a:gd name="T1" fmla="*/ 2147483647 h 21"/>
                  <a:gd name="T2" fmla="*/ 2147483647 w 63"/>
                  <a:gd name="T3" fmla="*/ 2147483647 h 21"/>
                  <a:gd name="T4" fmla="*/ 0 w 63"/>
                  <a:gd name="T5" fmla="*/ 0 h 21"/>
                  <a:gd name="T6" fmla="*/ 0 w 63"/>
                  <a:gd name="T7" fmla="*/ 2147483647 h 21"/>
                  <a:gd name="T8" fmla="*/ 0 w 63"/>
                  <a:gd name="T9" fmla="*/ 2147483647 h 21"/>
                  <a:gd name="T10" fmla="*/ 0 60000 65536"/>
                  <a:gd name="T11" fmla="*/ 0 60000 65536"/>
                  <a:gd name="T12" fmla="*/ 0 60000 65536"/>
                  <a:gd name="T13" fmla="*/ 0 60000 65536"/>
                  <a:gd name="T14" fmla="*/ 0 60000 65536"/>
                  <a:gd name="T15" fmla="*/ 0 w 63"/>
                  <a:gd name="T16" fmla="*/ 0 h 21"/>
                  <a:gd name="T17" fmla="*/ 63 w 63"/>
                  <a:gd name="T18" fmla="*/ 21 h 21"/>
                </a:gdLst>
                <a:ahLst/>
                <a:cxnLst>
                  <a:cxn ang="T10">
                    <a:pos x="T0" y="T1"/>
                  </a:cxn>
                  <a:cxn ang="T11">
                    <a:pos x="T2" y="T3"/>
                  </a:cxn>
                  <a:cxn ang="T12">
                    <a:pos x="T4" y="T5"/>
                  </a:cxn>
                  <a:cxn ang="T13">
                    <a:pos x="T6" y="T7"/>
                  </a:cxn>
                  <a:cxn ang="T14">
                    <a:pos x="T8" y="T9"/>
                  </a:cxn>
                </a:cxnLst>
                <a:rect l="T15" t="T16" r="T17" b="T18"/>
                <a:pathLst>
                  <a:path w="63" h="21">
                    <a:moveTo>
                      <a:pt x="0" y="21"/>
                    </a:moveTo>
                    <a:lnTo>
                      <a:pt x="63" y="11"/>
                    </a:lnTo>
                    <a:lnTo>
                      <a:pt x="0" y="0"/>
                    </a:lnTo>
                    <a:lnTo>
                      <a:pt x="0" y="11"/>
                    </a:lnTo>
                    <a:lnTo>
                      <a:pt x="0" y="2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4" name="Freeform 26"/>
              <p:cNvSpPr>
                <a:spLocks/>
              </p:cNvSpPr>
              <p:nvPr/>
            </p:nvSpPr>
            <p:spPr bwMode="auto">
              <a:xfrm>
                <a:off x="3663950" y="2170113"/>
                <a:ext cx="749300" cy="650875"/>
              </a:xfrm>
              <a:custGeom>
                <a:avLst/>
                <a:gdLst>
                  <a:gd name="T0" fmla="*/ 0 w 45"/>
                  <a:gd name="T1" fmla="*/ 0 h 39"/>
                  <a:gd name="T2" fmla="*/ 2147483647 w 45"/>
                  <a:gd name="T3" fmla="*/ 0 h 39"/>
                  <a:gd name="T4" fmla="*/ 2147483647 w 45"/>
                  <a:gd name="T5" fmla="*/ 0 h 39"/>
                  <a:gd name="T6" fmla="*/ 2147483647 w 45"/>
                  <a:gd name="T7" fmla="*/ 0 h 39"/>
                  <a:gd name="T8" fmla="*/ 2147483647 w 45"/>
                  <a:gd name="T9" fmla="*/ 2147483647 h 39"/>
                  <a:gd name="T10" fmla="*/ 2147483647 w 45"/>
                  <a:gd name="T11" fmla="*/ 2147483647 h 39"/>
                  <a:gd name="T12" fmla="*/ 2147483647 w 45"/>
                  <a:gd name="T13" fmla="*/ 2147483647 h 39"/>
                  <a:gd name="T14" fmla="*/ 2147483647 w 45"/>
                  <a:gd name="T15" fmla="*/ 2147483647 h 39"/>
                  <a:gd name="T16" fmla="*/ 2147483647 w 45"/>
                  <a:gd name="T17" fmla="*/ 2147483647 h 39"/>
                  <a:gd name="T18" fmla="*/ 2147483647 w 45"/>
                  <a:gd name="T19" fmla="*/ 2147483647 h 39"/>
                  <a:gd name="T20" fmla="*/ 2147483647 w 45"/>
                  <a:gd name="T21" fmla="*/ 2147483647 h 39"/>
                  <a:gd name="T22" fmla="*/ 2147483647 w 45"/>
                  <a:gd name="T23" fmla="*/ 2147483647 h 39"/>
                  <a:gd name="T24" fmla="*/ 2147483647 w 45"/>
                  <a:gd name="T25" fmla="*/ 2147483647 h 39"/>
                  <a:gd name="T26" fmla="*/ 2147483647 w 45"/>
                  <a:gd name="T27" fmla="*/ 2147483647 h 39"/>
                  <a:gd name="T28" fmla="*/ 2147483647 w 45"/>
                  <a:gd name="T29" fmla="*/ 2147483647 h 39"/>
                  <a:gd name="T30" fmla="*/ 2147483647 w 45"/>
                  <a:gd name="T31" fmla="*/ 2147483647 h 39"/>
                  <a:gd name="T32" fmla="*/ 2147483647 w 45"/>
                  <a:gd name="T33" fmla="*/ 2147483647 h 39"/>
                  <a:gd name="T34" fmla="*/ 2147483647 w 45"/>
                  <a:gd name="T35" fmla="*/ 2147483647 h 39"/>
                  <a:gd name="T36" fmla="*/ 2147483647 w 45"/>
                  <a:gd name="T37" fmla="*/ 2147483647 h 39"/>
                  <a:gd name="T38" fmla="*/ 2147483647 w 45"/>
                  <a:gd name="T39" fmla="*/ 2147483647 h 39"/>
                  <a:gd name="T40" fmla="*/ 2147483647 w 45"/>
                  <a:gd name="T41" fmla="*/ 2147483647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9"/>
                  <a:gd name="T65" fmla="*/ 45 w 45"/>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9">
                    <a:moveTo>
                      <a:pt x="0" y="0"/>
                    </a:moveTo>
                    <a:lnTo>
                      <a:pt x="8" y="0"/>
                    </a:lnTo>
                    <a:lnTo>
                      <a:pt x="22" y="0"/>
                    </a:lnTo>
                    <a:lnTo>
                      <a:pt x="23" y="0"/>
                    </a:lnTo>
                    <a:lnTo>
                      <a:pt x="25" y="1"/>
                    </a:lnTo>
                    <a:lnTo>
                      <a:pt x="27" y="3"/>
                    </a:lnTo>
                    <a:lnTo>
                      <a:pt x="29" y="5"/>
                    </a:lnTo>
                    <a:lnTo>
                      <a:pt x="29" y="8"/>
                    </a:lnTo>
                    <a:lnTo>
                      <a:pt x="29" y="9"/>
                    </a:lnTo>
                    <a:lnTo>
                      <a:pt x="29" y="15"/>
                    </a:lnTo>
                    <a:lnTo>
                      <a:pt x="29" y="18"/>
                    </a:lnTo>
                    <a:lnTo>
                      <a:pt x="29" y="22"/>
                    </a:lnTo>
                    <a:lnTo>
                      <a:pt x="29" y="28"/>
                    </a:lnTo>
                    <a:lnTo>
                      <a:pt x="29" y="29"/>
                    </a:lnTo>
                    <a:lnTo>
                      <a:pt x="30" y="33"/>
                    </a:lnTo>
                    <a:lnTo>
                      <a:pt x="32" y="36"/>
                    </a:lnTo>
                    <a:lnTo>
                      <a:pt x="34" y="38"/>
                    </a:lnTo>
                    <a:lnTo>
                      <a:pt x="36" y="39"/>
                    </a:lnTo>
                    <a:lnTo>
                      <a:pt x="38" y="39"/>
                    </a:lnTo>
                    <a:lnTo>
                      <a:pt x="41" y="39"/>
                    </a:lnTo>
                    <a:lnTo>
                      <a:pt x="45" y="3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5" name="Freeform 27"/>
              <p:cNvSpPr>
                <a:spLocks/>
              </p:cNvSpPr>
              <p:nvPr/>
            </p:nvSpPr>
            <p:spPr bwMode="auto">
              <a:xfrm>
                <a:off x="6129338" y="1503363"/>
                <a:ext cx="100012" cy="50800"/>
              </a:xfrm>
              <a:custGeom>
                <a:avLst/>
                <a:gdLst>
                  <a:gd name="T0" fmla="*/ 0 w 6"/>
                  <a:gd name="T1" fmla="*/ 2147483647 h 3"/>
                  <a:gd name="T2" fmla="*/ 2147483647 w 6"/>
                  <a:gd name="T3" fmla="*/ 2147483647 h 3"/>
                  <a:gd name="T4" fmla="*/ 0 w 6"/>
                  <a:gd name="T5" fmla="*/ 0 h 3"/>
                  <a:gd name="T6" fmla="*/ 0 w 6"/>
                  <a:gd name="T7" fmla="*/ 2147483647 h 3"/>
                  <a:gd name="T8" fmla="*/ 0 w 6"/>
                  <a:gd name="T9" fmla="*/ 214748364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6" name="Freeform 28"/>
              <p:cNvSpPr>
                <a:spLocks/>
              </p:cNvSpPr>
              <p:nvPr/>
            </p:nvSpPr>
            <p:spPr bwMode="auto">
              <a:xfrm>
                <a:off x="6129338" y="1503363"/>
                <a:ext cx="100012" cy="50800"/>
              </a:xfrm>
              <a:custGeom>
                <a:avLst/>
                <a:gdLst>
                  <a:gd name="T0" fmla="*/ 0 w 63"/>
                  <a:gd name="T1" fmla="*/ 2147483647 h 32"/>
                  <a:gd name="T2" fmla="*/ 2147483647 w 63"/>
                  <a:gd name="T3" fmla="*/ 2147483647 h 32"/>
                  <a:gd name="T4" fmla="*/ 0 w 63"/>
                  <a:gd name="T5" fmla="*/ 0 h 32"/>
                  <a:gd name="T6" fmla="*/ 0 w 63"/>
                  <a:gd name="T7" fmla="*/ 2147483647 h 32"/>
                  <a:gd name="T8" fmla="*/ 0 w 63"/>
                  <a:gd name="T9" fmla="*/ 2147483647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32"/>
                    </a:moveTo>
                    <a:lnTo>
                      <a:pt x="63" y="21"/>
                    </a:lnTo>
                    <a:lnTo>
                      <a:pt x="0" y="0"/>
                    </a:lnTo>
                    <a:lnTo>
                      <a:pt x="0" y="21"/>
                    </a:lnTo>
                    <a:lnTo>
                      <a:pt x="0" y="3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7" name="Freeform 29"/>
              <p:cNvSpPr>
                <a:spLocks/>
              </p:cNvSpPr>
              <p:nvPr/>
            </p:nvSpPr>
            <p:spPr bwMode="auto">
              <a:xfrm>
                <a:off x="5380038" y="1536700"/>
                <a:ext cx="731837" cy="633413"/>
              </a:xfrm>
              <a:custGeom>
                <a:avLst/>
                <a:gdLst>
                  <a:gd name="T0" fmla="*/ 0 w 44"/>
                  <a:gd name="T1" fmla="*/ 2147483647 h 38"/>
                  <a:gd name="T2" fmla="*/ 2147483647 w 44"/>
                  <a:gd name="T3" fmla="*/ 2147483647 h 38"/>
                  <a:gd name="T4" fmla="*/ 2147483647 w 44"/>
                  <a:gd name="T5" fmla="*/ 2147483647 h 38"/>
                  <a:gd name="T6" fmla="*/ 2147483647 w 44"/>
                  <a:gd name="T7" fmla="*/ 2147483647 h 38"/>
                  <a:gd name="T8" fmla="*/ 2147483647 w 44"/>
                  <a:gd name="T9" fmla="*/ 2147483647 h 38"/>
                  <a:gd name="T10" fmla="*/ 2147483647 w 44"/>
                  <a:gd name="T11" fmla="*/ 2147483647 h 38"/>
                  <a:gd name="T12" fmla="*/ 2147483647 w 44"/>
                  <a:gd name="T13" fmla="*/ 2147483647 h 38"/>
                  <a:gd name="T14" fmla="*/ 2147483647 w 44"/>
                  <a:gd name="T15" fmla="*/ 2147483647 h 38"/>
                  <a:gd name="T16" fmla="*/ 2147483647 w 44"/>
                  <a:gd name="T17" fmla="*/ 2147483647 h 38"/>
                  <a:gd name="T18" fmla="*/ 2147483647 w 44"/>
                  <a:gd name="T19" fmla="*/ 2147483647 h 38"/>
                  <a:gd name="T20" fmla="*/ 2147483647 w 44"/>
                  <a:gd name="T21" fmla="*/ 2147483647 h 38"/>
                  <a:gd name="T22" fmla="*/ 2147483647 w 44"/>
                  <a:gd name="T23" fmla="*/ 2147483647 h 38"/>
                  <a:gd name="T24" fmla="*/ 2147483647 w 44"/>
                  <a:gd name="T25" fmla="*/ 2147483647 h 38"/>
                  <a:gd name="T26" fmla="*/ 2147483647 w 44"/>
                  <a:gd name="T27" fmla="*/ 2147483647 h 38"/>
                  <a:gd name="T28" fmla="*/ 2147483647 w 44"/>
                  <a:gd name="T29" fmla="*/ 2147483647 h 38"/>
                  <a:gd name="T30" fmla="*/ 2147483647 w 44"/>
                  <a:gd name="T31" fmla="*/ 2147483647 h 38"/>
                  <a:gd name="T32" fmla="*/ 2147483647 w 44"/>
                  <a:gd name="T33" fmla="*/ 2147483647 h 38"/>
                  <a:gd name="T34" fmla="*/ 2147483647 w 44"/>
                  <a:gd name="T35" fmla="*/ 0 h 38"/>
                  <a:gd name="T36" fmla="*/ 2147483647 w 44"/>
                  <a:gd name="T37" fmla="*/ 0 h 38"/>
                  <a:gd name="T38" fmla="*/ 2147483647 w 44"/>
                  <a:gd name="T39" fmla="*/ 0 h 38"/>
                  <a:gd name="T40" fmla="*/ 2147483647 w 44"/>
                  <a:gd name="T41" fmla="*/ 0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38"/>
                  <a:gd name="T65" fmla="*/ 44 w 44"/>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38">
                    <a:moveTo>
                      <a:pt x="0" y="38"/>
                    </a:moveTo>
                    <a:lnTo>
                      <a:pt x="7" y="38"/>
                    </a:lnTo>
                    <a:lnTo>
                      <a:pt x="22" y="38"/>
                    </a:lnTo>
                    <a:lnTo>
                      <a:pt x="23" y="38"/>
                    </a:lnTo>
                    <a:lnTo>
                      <a:pt x="25" y="38"/>
                    </a:lnTo>
                    <a:lnTo>
                      <a:pt x="27" y="36"/>
                    </a:lnTo>
                    <a:lnTo>
                      <a:pt x="28" y="34"/>
                    </a:lnTo>
                    <a:lnTo>
                      <a:pt x="29" y="31"/>
                    </a:lnTo>
                    <a:lnTo>
                      <a:pt x="29" y="30"/>
                    </a:lnTo>
                    <a:lnTo>
                      <a:pt x="29" y="24"/>
                    </a:lnTo>
                    <a:lnTo>
                      <a:pt x="29" y="20"/>
                    </a:lnTo>
                    <a:lnTo>
                      <a:pt x="29" y="17"/>
                    </a:lnTo>
                    <a:lnTo>
                      <a:pt x="29" y="11"/>
                    </a:lnTo>
                    <a:lnTo>
                      <a:pt x="29" y="10"/>
                    </a:lnTo>
                    <a:lnTo>
                      <a:pt x="29" y="6"/>
                    </a:lnTo>
                    <a:lnTo>
                      <a:pt x="31" y="3"/>
                    </a:lnTo>
                    <a:lnTo>
                      <a:pt x="33" y="1"/>
                    </a:lnTo>
                    <a:lnTo>
                      <a:pt x="36" y="0"/>
                    </a:lnTo>
                    <a:lnTo>
                      <a:pt x="38" y="0"/>
                    </a:lnTo>
                    <a:lnTo>
                      <a:pt x="41" y="0"/>
                    </a:lnTo>
                    <a:lnTo>
                      <a:pt x="44"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8" name="Freeform 30"/>
              <p:cNvSpPr>
                <a:spLocks/>
              </p:cNvSpPr>
              <p:nvPr/>
            </p:nvSpPr>
            <p:spPr bwMode="auto">
              <a:xfrm>
                <a:off x="6778625" y="2803525"/>
                <a:ext cx="100013" cy="50800"/>
              </a:xfrm>
              <a:custGeom>
                <a:avLst/>
                <a:gdLst>
                  <a:gd name="T0" fmla="*/ 0 w 6"/>
                  <a:gd name="T1" fmla="*/ 2147483647 h 3"/>
                  <a:gd name="T2" fmla="*/ 2147483647 w 6"/>
                  <a:gd name="T3" fmla="*/ 2147483647 h 3"/>
                  <a:gd name="T4" fmla="*/ 0 w 6"/>
                  <a:gd name="T5" fmla="*/ 0 h 3"/>
                  <a:gd name="T6" fmla="*/ 0 w 6"/>
                  <a:gd name="T7" fmla="*/ 2147483647 h 3"/>
                  <a:gd name="T8" fmla="*/ 0 w 6"/>
                  <a:gd name="T9" fmla="*/ 214748364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9" name="Freeform 31"/>
              <p:cNvSpPr>
                <a:spLocks/>
              </p:cNvSpPr>
              <p:nvPr/>
            </p:nvSpPr>
            <p:spPr bwMode="auto">
              <a:xfrm>
                <a:off x="6778625" y="2803525"/>
                <a:ext cx="100013" cy="50800"/>
              </a:xfrm>
              <a:custGeom>
                <a:avLst/>
                <a:gdLst>
                  <a:gd name="T0" fmla="*/ 0 w 63"/>
                  <a:gd name="T1" fmla="*/ 2147483647 h 32"/>
                  <a:gd name="T2" fmla="*/ 2147483647 w 63"/>
                  <a:gd name="T3" fmla="*/ 2147483647 h 32"/>
                  <a:gd name="T4" fmla="*/ 0 w 63"/>
                  <a:gd name="T5" fmla="*/ 0 h 32"/>
                  <a:gd name="T6" fmla="*/ 0 w 63"/>
                  <a:gd name="T7" fmla="*/ 2147483647 h 32"/>
                  <a:gd name="T8" fmla="*/ 0 w 63"/>
                  <a:gd name="T9" fmla="*/ 2147483647 h 32"/>
                  <a:gd name="T10" fmla="*/ 0 60000 65536"/>
                  <a:gd name="T11" fmla="*/ 0 60000 65536"/>
                  <a:gd name="T12" fmla="*/ 0 60000 65536"/>
                  <a:gd name="T13" fmla="*/ 0 60000 65536"/>
                  <a:gd name="T14" fmla="*/ 0 60000 65536"/>
                  <a:gd name="T15" fmla="*/ 0 w 63"/>
                  <a:gd name="T16" fmla="*/ 0 h 32"/>
                  <a:gd name="T17" fmla="*/ 63 w 63"/>
                  <a:gd name="T18" fmla="*/ 32 h 32"/>
                </a:gdLst>
                <a:ahLst/>
                <a:cxnLst>
                  <a:cxn ang="T10">
                    <a:pos x="T0" y="T1"/>
                  </a:cxn>
                  <a:cxn ang="T11">
                    <a:pos x="T2" y="T3"/>
                  </a:cxn>
                  <a:cxn ang="T12">
                    <a:pos x="T4" y="T5"/>
                  </a:cxn>
                  <a:cxn ang="T13">
                    <a:pos x="T6" y="T7"/>
                  </a:cxn>
                  <a:cxn ang="T14">
                    <a:pos x="T8" y="T9"/>
                  </a:cxn>
                </a:cxnLst>
                <a:rect l="T15" t="T16" r="T17" b="T18"/>
                <a:pathLst>
                  <a:path w="63" h="32">
                    <a:moveTo>
                      <a:pt x="0" y="32"/>
                    </a:moveTo>
                    <a:lnTo>
                      <a:pt x="63" y="11"/>
                    </a:lnTo>
                    <a:lnTo>
                      <a:pt x="0" y="0"/>
                    </a:lnTo>
                    <a:lnTo>
                      <a:pt x="0" y="11"/>
                    </a:lnTo>
                    <a:lnTo>
                      <a:pt x="0" y="32"/>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0" name="Freeform 32"/>
              <p:cNvSpPr>
                <a:spLocks/>
              </p:cNvSpPr>
              <p:nvPr/>
            </p:nvSpPr>
            <p:spPr bwMode="auto">
              <a:xfrm>
                <a:off x="5380038" y="2187575"/>
                <a:ext cx="1398587" cy="633413"/>
              </a:xfrm>
              <a:custGeom>
                <a:avLst/>
                <a:gdLst>
                  <a:gd name="T0" fmla="*/ 0 w 84"/>
                  <a:gd name="T1" fmla="*/ 0 h 38"/>
                  <a:gd name="T2" fmla="*/ 2147483647 w 84"/>
                  <a:gd name="T3" fmla="*/ 0 h 38"/>
                  <a:gd name="T4" fmla="*/ 2147483647 w 84"/>
                  <a:gd name="T5" fmla="*/ 0 h 38"/>
                  <a:gd name="T6" fmla="*/ 2147483647 w 84"/>
                  <a:gd name="T7" fmla="*/ 0 h 38"/>
                  <a:gd name="T8" fmla="*/ 2147483647 w 84"/>
                  <a:gd name="T9" fmla="*/ 0 h 38"/>
                  <a:gd name="T10" fmla="*/ 2147483647 w 84"/>
                  <a:gd name="T11" fmla="*/ 2147483647 h 38"/>
                  <a:gd name="T12" fmla="*/ 2147483647 w 84"/>
                  <a:gd name="T13" fmla="*/ 2147483647 h 38"/>
                  <a:gd name="T14" fmla="*/ 2147483647 w 84"/>
                  <a:gd name="T15" fmla="*/ 2147483647 h 38"/>
                  <a:gd name="T16" fmla="*/ 2147483647 w 84"/>
                  <a:gd name="T17" fmla="*/ 2147483647 h 38"/>
                  <a:gd name="T18" fmla="*/ 2147483647 w 84"/>
                  <a:gd name="T19" fmla="*/ 2147483647 h 38"/>
                  <a:gd name="T20" fmla="*/ 2147483647 w 84"/>
                  <a:gd name="T21" fmla="*/ 2147483647 h 38"/>
                  <a:gd name="T22" fmla="*/ 2147483647 w 84"/>
                  <a:gd name="T23" fmla="*/ 2147483647 h 38"/>
                  <a:gd name="T24" fmla="*/ 2147483647 w 84"/>
                  <a:gd name="T25" fmla="*/ 2147483647 h 38"/>
                  <a:gd name="T26" fmla="*/ 2147483647 w 84"/>
                  <a:gd name="T27" fmla="*/ 2147483647 h 38"/>
                  <a:gd name="T28" fmla="*/ 2147483647 w 84"/>
                  <a:gd name="T29" fmla="*/ 2147483647 h 38"/>
                  <a:gd name="T30" fmla="*/ 2147483647 w 84"/>
                  <a:gd name="T31" fmla="*/ 2147483647 h 38"/>
                  <a:gd name="T32" fmla="*/ 2147483647 w 84"/>
                  <a:gd name="T33" fmla="*/ 2147483647 h 38"/>
                  <a:gd name="T34" fmla="*/ 2147483647 w 84"/>
                  <a:gd name="T35" fmla="*/ 2147483647 h 38"/>
                  <a:gd name="T36" fmla="*/ 2147483647 w 84"/>
                  <a:gd name="T37" fmla="*/ 2147483647 h 38"/>
                  <a:gd name="T38" fmla="*/ 2147483647 w 84"/>
                  <a:gd name="T39" fmla="*/ 2147483647 h 38"/>
                  <a:gd name="T40" fmla="*/ 2147483647 w 84"/>
                  <a:gd name="T41" fmla="*/ 2147483647 h 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4"/>
                  <a:gd name="T64" fmla="*/ 0 h 38"/>
                  <a:gd name="T65" fmla="*/ 84 w 84"/>
                  <a:gd name="T66" fmla="*/ 38 h 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4" h="38">
                    <a:moveTo>
                      <a:pt x="0" y="0"/>
                    </a:moveTo>
                    <a:lnTo>
                      <a:pt x="7" y="0"/>
                    </a:lnTo>
                    <a:lnTo>
                      <a:pt x="22" y="0"/>
                    </a:lnTo>
                    <a:lnTo>
                      <a:pt x="23" y="0"/>
                    </a:lnTo>
                    <a:lnTo>
                      <a:pt x="25" y="0"/>
                    </a:lnTo>
                    <a:lnTo>
                      <a:pt x="27" y="2"/>
                    </a:lnTo>
                    <a:lnTo>
                      <a:pt x="28" y="4"/>
                    </a:lnTo>
                    <a:lnTo>
                      <a:pt x="29" y="7"/>
                    </a:lnTo>
                    <a:lnTo>
                      <a:pt x="29" y="8"/>
                    </a:lnTo>
                    <a:lnTo>
                      <a:pt x="29" y="14"/>
                    </a:lnTo>
                    <a:lnTo>
                      <a:pt x="29" y="18"/>
                    </a:lnTo>
                    <a:lnTo>
                      <a:pt x="29" y="21"/>
                    </a:lnTo>
                    <a:lnTo>
                      <a:pt x="29" y="27"/>
                    </a:lnTo>
                    <a:lnTo>
                      <a:pt x="29" y="28"/>
                    </a:lnTo>
                    <a:lnTo>
                      <a:pt x="29" y="32"/>
                    </a:lnTo>
                    <a:lnTo>
                      <a:pt x="31" y="35"/>
                    </a:lnTo>
                    <a:lnTo>
                      <a:pt x="33" y="37"/>
                    </a:lnTo>
                    <a:lnTo>
                      <a:pt x="36" y="38"/>
                    </a:lnTo>
                    <a:lnTo>
                      <a:pt x="38" y="38"/>
                    </a:lnTo>
                    <a:lnTo>
                      <a:pt x="77" y="38"/>
                    </a:lnTo>
                    <a:lnTo>
                      <a:pt x="84" y="38"/>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1" name="Freeform 33"/>
              <p:cNvSpPr>
                <a:spLocks/>
              </p:cNvSpPr>
              <p:nvPr/>
            </p:nvSpPr>
            <p:spPr bwMode="auto">
              <a:xfrm>
                <a:off x="4413250" y="3386138"/>
                <a:ext cx="100013" cy="66675"/>
              </a:xfrm>
              <a:custGeom>
                <a:avLst/>
                <a:gdLst>
                  <a:gd name="T0" fmla="*/ 0 w 6"/>
                  <a:gd name="T1" fmla="*/ 2147483647 h 4"/>
                  <a:gd name="T2" fmla="*/ 2147483647 w 6"/>
                  <a:gd name="T3" fmla="*/ 2147483647 h 4"/>
                  <a:gd name="T4" fmla="*/ 2147483647 w 6"/>
                  <a:gd name="T5" fmla="*/ 0 h 4"/>
                  <a:gd name="T6" fmla="*/ 2147483647 w 6"/>
                  <a:gd name="T7" fmla="*/ 2147483647 h 4"/>
                  <a:gd name="T8" fmla="*/ 0 w 6"/>
                  <a:gd name="T9" fmla="*/ 2147483647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2"/>
                    </a:moveTo>
                    <a:lnTo>
                      <a:pt x="6" y="4"/>
                    </a:lnTo>
                    <a:lnTo>
                      <a:pt x="1" y="0"/>
                    </a:lnTo>
                    <a:lnTo>
                      <a:pt x="1" y="1"/>
                    </a:lnTo>
                    <a:lnTo>
                      <a:pt x="0" y="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2" name="Freeform 34"/>
              <p:cNvSpPr>
                <a:spLocks/>
              </p:cNvSpPr>
              <p:nvPr/>
            </p:nvSpPr>
            <p:spPr bwMode="auto">
              <a:xfrm>
                <a:off x="4413250" y="3386138"/>
                <a:ext cx="100013" cy="66675"/>
              </a:xfrm>
              <a:custGeom>
                <a:avLst/>
                <a:gdLst>
                  <a:gd name="T0" fmla="*/ 0 w 63"/>
                  <a:gd name="T1" fmla="*/ 2147483647 h 42"/>
                  <a:gd name="T2" fmla="*/ 2147483647 w 63"/>
                  <a:gd name="T3" fmla="*/ 2147483647 h 42"/>
                  <a:gd name="T4" fmla="*/ 2147483647 w 63"/>
                  <a:gd name="T5" fmla="*/ 0 h 42"/>
                  <a:gd name="T6" fmla="*/ 2147483647 w 63"/>
                  <a:gd name="T7" fmla="*/ 2147483647 h 42"/>
                  <a:gd name="T8" fmla="*/ 0 w 63"/>
                  <a:gd name="T9" fmla="*/ 2147483647 h 42"/>
                  <a:gd name="T10" fmla="*/ 0 60000 65536"/>
                  <a:gd name="T11" fmla="*/ 0 60000 65536"/>
                  <a:gd name="T12" fmla="*/ 0 60000 65536"/>
                  <a:gd name="T13" fmla="*/ 0 60000 65536"/>
                  <a:gd name="T14" fmla="*/ 0 60000 65536"/>
                  <a:gd name="T15" fmla="*/ 0 w 63"/>
                  <a:gd name="T16" fmla="*/ 0 h 42"/>
                  <a:gd name="T17" fmla="*/ 63 w 63"/>
                  <a:gd name="T18" fmla="*/ 42 h 42"/>
                </a:gdLst>
                <a:ahLst/>
                <a:cxnLst>
                  <a:cxn ang="T10">
                    <a:pos x="T0" y="T1"/>
                  </a:cxn>
                  <a:cxn ang="T11">
                    <a:pos x="T2" y="T3"/>
                  </a:cxn>
                  <a:cxn ang="T12">
                    <a:pos x="T4" y="T5"/>
                  </a:cxn>
                  <a:cxn ang="T13">
                    <a:pos x="T6" y="T7"/>
                  </a:cxn>
                  <a:cxn ang="T14">
                    <a:pos x="T8" y="T9"/>
                  </a:cxn>
                </a:cxnLst>
                <a:rect l="T15" t="T16" r="T17" b="T18"/>
                <a:pathLst>
                  <a:path w="63" h="42">
                    <a:moveTo>
                      <a:pt x="0" y="21"/>
                    </a:moveTo>
                    <a:lnTo>
                      <a:pt x="63" y="42"/>
                    </a:lnTo>
                    <a:lnTo>
                      <a:pt x="10" y="0"/>
                    </a:lnTo>
                    <a:lnTo>
                      <a:pt x="10" y="11"/>
                    </a:lnTo>
                    <a:lnTo>
                      <a:pt x="0" y="2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3" name="Freeform 35"/>
              <p:cNvSpPr>
                <a:spLocks/>
              </p:cNvSpPr>
              <p:nvPr/>
            </p:nvSpPr>
            <p:spPr bwMode="auto">
              <a:xfrm>
                <a:off x="4146550" y="2587625"/>
                <a:ext cx="266700" cy="815975"/>
              </a:xfrm>
              <a:custGeom>
                <a:avLst/>
                <a:gdLst>
                  <a:gd name="T0" fmla="*/ 0 w 16"/>
                  <a:gd name="T1" fmla="*/ 0 h 49"/>
                  <a:gd name="T2" fmla="*/ 0 w 16"/>
                  <a:gd name="T3" fmla="*/ 2147483647 h 49"/>
                  <a:gd name="T4" fmla="*/ 0 w 16"/>
                  <a:gd name="T5" fmla="*/ 2147483647 h 49"/>
                  <a:gd name="T6" fmla="*/ 0 w 16"/>
                  <a:gd name="T7" fmla="*/ 2147483647 h 49"/>
                  <a:gd name="T8" fmla="*/ 0 w 16"/>
                  <a:gd name="T9" fmla="*/ 2147483647 h 49"/>
                  <a:gd name="T10" fmla="*/ 0 w 16"/>
                  <a:gd name="T11" fmla="*/ 2147483647 h 49"/>
                  <a:gd name="T12" fmla="*/ 2147483647 w 16"/>
                  <a:gd name="T13" fmla="*/ 2147483647 h 49"/>
                  <a:gd name="T14" fmla="*/ 2147483647 w 16"/>
                  <a:gd name="T15" fmla="*/ 2147483647 h 49"/>
                  <a:gd name="T16" fmla="*/ 2147483647 w 16"/>
                  <a:gd name="T17" fmla="*/ 2147483647 h 49"/>
                  <a:gd name="T18" fmla="*/ 2147483647 w 16"/>
                  <a:gd name="T19" fmla="*/ 2147483647 h 49"/>
                  <a:gd name="T20" fmla="*/ 2147483647 w 16"/>
                  <a:gd name="T21" fmla="*/ 2147483647 h 49"/>
                  <a:gd name="T22" fmla="*/ 2147483647 w 16"/>
                  <a:gd name="T23" fmla="*/ 2147483647 h 49"/>
                  <a:gd name="T24" fmla="*/ 2147483647 w 16"/>
                  <a:gd name="T25" fmla="*/ 2147483647 h 49"/>
                  <a:gd name="T26" fmla="*/ 2147483647 w 16"/>
                  <a:gd name="T27" fmla="*/ 2147483647 h 49"/>
                  <a:gd name="T28" fmla="*/ 2147483647 w 16"/>
                  <a:gd name="T29" fmla="*/ 2147483647 h 49"/>
                  <a:gd name="T30" fmla="*/ 2147483647 w 16"/>
                  <a:gd name="T31" fmla="*/ 2147483647 h 49"/>
                  <a:gd name="T32" fmla="*/ 2147483647 w 16"/>
                  <a:gd name="T33" fmla="*/ 2147483647 h 49"/>
                  <a:gd name="T34" fmla="*/ 2147483647 w 16"/>
                  <a:gd name="T35" fmla="*/ 2147483647 h 49"/>
                  <a:gd name="T36" fmla="*/ 2147483647 w 16"/>
                  <a:gd name="T37" fmla="*/ 2147483647 h 49"/>
                  <a:gd name="T38" fmla="*/ 2147483647 w 16"/>
                  <a:gd name="T39" fmla="*/ 2147483647 h 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
                  <a:gd name="T61" fmla="*/ 0 h 49"/>
                  <a:gd name="T62" fmla="*/ 16 w 16"/>
                  <a:gd name="T63" fmla="*/ 49 h 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 h="49">
                    <a:moveTo>
                      <a:pt x="0" y="0"/>
                    </a:moveTo>
                    <a:lnTo>
                      <a:pt x="0" y="12"/>
                    </a:lnTo>
                    <a:lnTo>
                      <a:pt x="0" y="23"/>
                    </a:lnTo>
                    <a:lnTo>
                      <a:pt x="0" y="27"/>
                    </a:lnTo>
                    <a:lnTo>
                      <a:pt x="0" y="30"/>
                    </a:lnTo>
                    <a:lnTo>
                      <a:pt x="0" y="32"/>
                    </a:lnTo>
                    <a:lnTo>
                      <a:pt x="1" y="34"/>
                    </a:lnTo>
                    <a:lnTo>
                      <a:pt x="1" y="36"/>
                    </a:lnTo>
                    <a:lnTo>
                      <a:pt x="2" y="38"/>
                    </a:lnTo>
                    <a:lnTo>
                      <a:pt x="2" y="39"/>
                    </a:lnTo>
                    <a:lnTo>
                      <a:pt x="3" y="40"/>
                    </a:lnTo>
                    <a:lnTo>
                      <a:pt x="4" y="42"/>
                    </a:lnTo>
                    <a:lnTo>
                      <a:pt x="5" y="42"/>
                    </a:lnTo>
                    <a:lnTo>
                      <a:pt x="6" y="43"/>
                    </a:lnTo>
                    <a:lnTo>
                      <a:pt x="8" y="44"/>
                    </a:lnTo>
                    <a:lnTo>
                      <a:pt x="9" y="45"/>
                    </a:lnTo>
                    <a:lnTo>
                      <a:pt x="11" y="46"/>
                    </a:lnTo>
                    <a:lnTo>
                      <a:pt x="13" y="47"/>
                    </a:lnTo>
                    <a:lnTo>
                      <a:pt x="16" y="4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4" name="Freeform 36"/>
              <p:cNvSpPr>
                <a:spLocks/>
              </p:cNvSpPr>
              <p:nvPr/>
            </p:nvSpPr>
            <p:spPr bwMode="auto">
              <a:xfrm>
                <a:off x="2414588" y="1370013"/>
                <a:ext cx="4714875" cy="317500"/>
              </a:xfrm>
              <a:custGeom>
                <a:avLst/>
                <a:gdLst>
                  <a:gd name="T0" fmla="*/ 2147483647 w 283"/>
                  <a:gd name="T1" fmla="*/ 0 h 19"/>
                  <a:gd name="T2" fmla="*/ 2147483647 w 283"/>
                  <a:gd name="T3" fmla="*/ 0 h 19"/>
                  <a:gd name="T4" fmla="*/ 2147483647 w 283"/>
                  <a:gd name="T5" fmla="*/ 2147483647 h 19"/>
                  <a:gd name="T6" fmla="*/ 2147483647 w 283"/>
                  <a:gd name="T7" fmla="*/ 2147483647 h 19"/>
                  <a:gd name="T8" fmla="*/ 2147483647 w 283"/>
                  <a:gd name="T9" fmla="*/ 0 h 19"/>
                  <a:gd name="T10" fmla="*/ 0 w 283"/>
                  <a:gd name="T11" fmla="*/ 0 h 19"/>
                  <a:gd name="T12" fmla="*/ 0 60000 65536"/>
                  <a:gd name="T13" fmla="*/ 0 60000 65536"/>
                  <a:gd name="T14" fmla="*/ 0 60000 65536"/>
                  <a:gd name="T15" fmla="*/ 0 60000 65536"/>
                  <a:gd name="T16" fmla="*/ 0 60000 65536"/>
                  <a:gd name="T17" fmla="*/ 0 60000 65536"/>
                  <a:gd name="T18" fmla="*/ 0 w 283"/>
                  <a:gd name="T19" fmla="*/ 0 h 19"/>
                  <a:gd name="T20" fmla="*/ 283 w 283"/>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83" h="19">
                    <a:moveTo>
                      <a:pt x="283" y="0"/>
                    </a:moveTo>
                    <a:lnTo>
                      <a:pt x="234" y="0"/>
                    </a:lnTo>
                    <a:lnTo>
                      <a:pt x="228" y="19"/>
                    </a:lnTo>
                    <a:lnTo>
                      <a:pt x="19" y="19"/>
                    </a:lnTo>
                    <a:lnTo>
                      <a:pt x="13" y="0"/>
                    </a:lnTo>
                    <a:lnTo>
                      <a:pt x="0" y="0"/>
                    </a:ln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5" name="Freeform 37"/>
              <p:cNvSpPr>
                <a:spLocks/>
              </p:cNvSpPr>
              <p:nvPr/>
            </p:nvSpPr>
            <p:spPr bwMode="auto">
              <a:xfrm>
                <a:off x="2414588" y="1370013"/>
                <a:ext cx="4714875" cy="317500"/>
              </a:xfrm>
              <a:custGeom>
                <a:avLst/>
                <a:gdLst>
                  <a:gd name="T0" fmla="*/ 2147483647 w 283"/>
                  <a:gd name="T1" fmla="*/ 2147483647 h 19"/>
                  <a:gd name="T2" fmla="*/ 2147483647 w 283"/>
                  <a:gd name="T3" fmla="*/ 2147483647 h 19"/>
                  <a:gd name="T4" fmla="*/ 2147483647 w 283"/>
                  <a:gd name="T5" fmla="*/ 0 h 19"/>
                  <a:gd name="T6" fmla="*/ 2147483647 w 283"/>
                  <a:gd name="T7" fmla="*/ 0 h 19"/>
                  <a:gd name="T8" fmla="*/ 2147483647 w 283"/>
                  <a:gd name="T9" fmla="*/ 2147483647 h 19"/>
                  <a:gd name="T10" fmla="*/ 0 w 283"/>
                  <a:gd name="T11" fmla="*/ 2147483647 h 19"/>
                  <a:gd name="T12" fmla="*/ 0 60000 65536"/>
                  <a:gd name="T13" fmla="*/ 0 60000 65536"/>
                  <a:gd name="T14" fmla="*/ 0 60000 65536"/>
                  <a:gd name="T15" fmla="*/ 0 60000 65536"/>
                  <a:gd name="T16" fmla="*/ 0 60000 65536"/>
                  <a:gd name="T17" fmla="*/ 0 60000 65536"/>
                  <a:gd name="T18" fmla="*/ 0 w 283"/>
                  <a:gd name="T19" fmla="*/ 0 h 19"/>
                  <a:gd name="T20" fmla="*/ 283 w 283"/>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83" h="19">
                    <a:moveTo>
                      <a:pt x="283" y="19"/>
                    </a:moveTo>
                    <a:lnTo>
                      <a:pt x="234" y="19"/>
                    </a:lnTo>
                    <a:lnTo>
                      <a:pt x="228" y="0"/>
                    </a:lnTo>
                    <a:lnTo>
                      <a:pt x="19" y="0"/>
                    </a:lnTo>
                    <a:lnTo>
                      <a:pt x="13" y="19"/>
                    </a:lnTo>
                    <a:lnTo>
                      <a:pt x="0" y="19"/>
                    </a:lnTo>
                  </a:path>
                </a:pathLst>
              </a:custGeom>
              <a:noFill/>
              <a:ln w="1587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6" name="Freeform 38"/>
              <p:cNvSpPr>
                <a:spLocks/>
              </p:cNvSpPr>
              <p:nvPr/>
            </p:nvSpPr>
            <p:spPr bwMode="auto">
              <a:xfrm>
                <a:off x="4529138" y="3470275"/>
                <a:ext cx="2382837" cy="166688"/>
              </a:xfrm>
              <a:custGeom>
                <a:avLst/>
                <a:gdLst>
                  <a:gd name="T0" fmla="*/ 2147483647 w 143"/>
                  <a:gd name="T1" fmla="*/ 0 h 10"/>
                  <a:gd name="T2" fmla="*/ 2147483647 w 143"/>
                  <a:gd name="T3" fmla="*/ 2147483647 h 10"/>
                  <a:gd name="T4" fmla="*/ 2147483647 w 143"/>
                  <a:gd name="T5" fmla="*/ 2147483647 h 10"/>
                  <a:gd name="T6" fmla="*/ 0 w 143"/>
                  <a:gd name="T7" fmla="*/ 0 h 10"/>
                  <a:gd name="T8" fmla="*/ 0 60000 65536"/>
                  <a:gd name="T9" fmla="*/ 0 60000 65536"/>
                  <a:gd name="T10" fmla="*/ 0 60000 65536"/>
                  <a:gd name="T11" fmla="*/ 0 60000 65536"/>
                  <a:gd name="T12" fmla="*/ 0 w 143"/>
                  <a:gd name="T13" fmla="*/ 0 h 10"/>
                  <a:gd name="T14" fmla="*/ 143 w 143"/>
                  <a:gd name="T15" fmla="*/ 10 h 10"/>
                </a:gdLst>
                <a:ahLst/>
                <a:cxnLst>
                  <a:cxn ang="T8">
                    <a:pos x="T0" y="T1"/>
                  </a:cxn>
                  <a:cxn ang="T9">
                    <a:pos x="T2" y="T3"/>
                  </a:cxn>
                  <a:cxn ang="T10">
                    <a:pos x="T4" y="T5"/>
                  </a:cxn>
                  <a:cxn ang="T11">
                    <a:pos x="T6" y="T7"/>
                  </a:cxn>
                </a:cxnLst>
                <a:rect l="T12" t="T13" r="T14" b="T15"/>
                <a:pathLst>
                  <a:path w="143" h="10">
                    <a:moveTo>
                      <a:pt x="143" y="0"/>
                    </a:moveTo>
                    <a:lnTo>
                      <a:pt x="139" y="10"/>
                    </a:lnTo>
                    <a:lnTo>
                      <a:pt x="3" y="1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7" name="Freeform 39"/>
              <p:cNvSpPr>
                <a:spLocks/>
              </p:cNvSpPr>
              <p:nvPr/>
            </p:nvSpPr>
            <p:spPr bwMode="auto">
              <a:xfrm>
                <a:off x="2414588" y="3321050"/>
                <a:ext cx="4714875" cy="149225"/>
              </a:xfrm>
              <a:custGeom>
                <a:avLst/>
                <a:gdLst>
                  <a:gd name="T0" fmla="*/ 2147483647 w 283"/>
                  <a:gd name="T1" fmla="*/ 2147483647 h 9"/>
                  <a:gd name="T2" fmla="*/ 2147483647 w 283"/>
                  <a:gd name="T3" fmla="*/ 2147483647 h 9"/>
                  <a:gd name="T4" fmla="*/ 2147483647 w 283"/>
                  <a:gd name="T5" fmla="*/ 0 h 9"/>
                  <a:gd name="T6" fmla="*/ 2147483647 w 283"/>
                  <a:gd name="T7" fmla="*/ 0 h 9"/>
                  <a:gd name="T8" fmla="*/ 2147483647 w 283"/>
                  <a:gd name="T9" fmla="*/ 2147483647 h 9"/>
                  <a:gd name="T10" fmla="*/ 0 w 283"/>
                  <a:gd name="T11" fmla="*/ 2147483647 h 9"/>
                  <a:gd name="T12" fmla="*/ 0 60000 65536"/>
                  <a:gd name="T13" fmla="*/ 0 60000 65536"/>
                  <a:gd name="T14" fmla="*/ 0 60000 65536"/>
                  <a:gd name="T15" fmla="*/ 0 60000 65536"/>
                  <a:gd name="T16" fmla="*/ 0 60000 65536"/>
                  <a:gd name="T17" fmla="*/ 0 60000 65536"/>
                  <a:gd name="T18" fmla="*/ 0 w 283"/>
                  <a:gd name="T19" fmla="*/ 0 h 9"/>
                  <a:gd name="T20" fmla="*/ 283 w 283"/>
                  <a:gd name="T21" fmla="*/ 9 h 9"/>
                </a:gdLst>
                <a:ahLst/>
                <a:cxnLst>
                  <a:cxn ang="T12">
                    <a:pos x="T0" y="T1"/>
                  </a:cxn>
                  <a:cxn ang="T13">
                    <a:pos x="T2" y="T3"/>
                  </a:cxn>
                  <a:cxn ang="T14">
                    <a:pos x="T4" y="T5"/>
                  </a:cxn>
                  <a:cxn ang="T15">
                    <a:pos x="T6" y="T7"/>
                  </a:cxn>
                  <a:cxn ang="T16">
                    <a:pos x="T8" y="T9"/>
                  </a:cxn>
                  <a:cxn ang="T17">
                    <a:pos x="T10" y="T11"/>
                  </a:cxn>
                </a:cxnLst>
                <a:rect l="T18" t="T19" r="T20" b="T21"/>
                <a:pathLst>
                  <a:path w="283" h="9">
                    <a:moveTo>
                      <a:pt x="283" y="9"/>
                    </a:moveTo>
                    <a:lnTo>
                      <a:pt x="270" y="9"/>
                    </a:lnTo>
                    <a:lnTo>
                      <a:pt x="266" y="0"/>
                    </a:lnTo>
                    <a:lnTo>
                      <a:pt x="130" y="0"/>
                    </a:lnTo>
                    <a:lnTo>
                      <a:pt x="127" y="9"/>
                    </a:lnTo>
                    <a:lnTo>
                      <a:pt x="0" y="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8" name="Freeform 40"/>
              <p:cNvSpPr>
                <a:spLocks/>
              </p:cNvSpPr>
              <p:nvPr/>
            </p:nvSpPr>
            <p:spPr bwMode="auto">
              <a:xfrm>
                <a:off x="2414588" y="2020888"/>
                <a:ext cx="4714875" cy="315912"/>
              </a:xfrm>
              <a:custGeom>
                <a:avLst/>
                <a:gdLst>
                  <a:gd name="T0" fmla="*/ 2147483647 w 283"/>
                  <a:gd name="T1" fmla="*/ 2147483647 h 19"/>
                  <a:gd name="T2" fmla="*/ 2147483647 w 283"/>
                  <a:gd name="T3" fmla="*/ 2147483647 h 19"/>
                  <a:gd name="T4" fmla="*/ 2147483647 w 283"/>
                  <a:gd name="T5" fmla="*/ 0 h 19"/>
                  <a:gd name="T6" fmla="*/ 2147483647 w 283"/>
                  <a:gd name="T7" fmla="*/ 0 h 19"/>
                  <a:gd name="T8" fmla="*/ 2147483647 w 283"/>
                  <a:gd name="T9" fmla="*/ 2147483647 h 19"/>
                  <a:gd name="T10" fmla="*/ 0 w 283"/>
                  <a:gd name="T11" fmla="*/ 2147483647 h 19"/>
                  <a:gd name="T12" fmla="*/ 0 60000 65536"/>
                  <a:gd name="T13" fmla="*/ 0 60000 65536"/>
                  <a:gd name="T14" fmla="*/ 0 60000 65536"/>
                  <a:gd name="T15" fmla="*/ 0 60000 65536"/>
                  <a:gd name="T16" fmla="*/ 0 60000 65536"/>
                  <a:gd name="T17" fmla="*/ 0 60000 65536"/>
                  <a:gd name="T18" fmla="*/ 0 w 283"/>
                  <a:gd name="T19" fmla="*/ 0 h 19"/>
                  <a:gd name="T20" fmla="*/ 283 w 283"/>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83" h="19">
                    <a:moveTo>
                      <a:pt x="283" y="19"/>
                    </a:moveTo>
                    <a:lnTo>
                      <a:pt x="179" y="19"/>
                    </a:lnTo>
                    <a:lnTo>
                      <a:pt x="179" y="0"/>
                    </a:lnTo>
                    <a:lnTo>
                      <a:pt x="75" y="0"/>
                    </a:lnTo>
                    <a:lnTo>
                      <a:pt x="75" y="19"/>
                    </a:lnTo>
                    <a:lnTo>
                      <a:pt x="0" y="19"/>
                    </a:lnTo>
                  </a:path>
                </a:pathLst>
              </a:cu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9" name="Freeform 41"/>
              <p:cNvSpPr>
                <a:spLocks/>
              </p:cNvSpPr>
              <p:nvPr/>
            </p:nvSpPr>
            <p:spPr bwMode="auto">
              <a:xfrm>
                <a:off x="2414588" y="2670175"/>
                <a:ext cx="4714875" cy="317500"/>
              </a:xfrm>
              <a:custGeom>
                <a:avLst/>
                <a:gdLst>
                  <a:gd name="T0" fmla="*/ 2147483647 w 283"/>
                  <a:gd name="T1" fmla="*/ 2147483647 h 19"/>
                  <a:gd name="T2" fmla="*/ 2147483647 w 283"/>
                  <a:gd name="T3" fmla="*/ 2147483647 h 19"/>
                  <a:gd name="T4" fmla="*/ 2147483647 w 283"/>
                  <a:gd name="T5" fmla="*/ 0 h 19"/>
                  <a:gd name="T6" fmla="*/ 2147483647 w 283"/>
                  <a:gd name="T7" fmla="*/ 0 h 19"/>
                  <a:gd name="T8" fmla="*/ 2147483647 w 283"/>
                  <a:gd name="T9" fmla="*/ 2147483647 h 19"/>
                  <a:gd name="T10" fmla="*/ 0 w 283"/>
                  <a:gd name="T11" fmla="*/ 2147483647 h 19"/>
                  <a:gd name="T12" fmla="*/ 0 60000 65536"/>
                  <a:gd name="T13" fmla="*/ 0 60000 65536"/>
                  <a:gd name="T14" fmla="*/ 0 60000 65536"/>
                  <a:gd name="T15" fmla="*/ 0 60000 65536"/>
                  <a:gd name="T16" fmla="*/ 0 60000 65536"/>
                  <a:gd name="T17" fmla="*/ 0 60000 65536"/>
                  <a:gd name="T18" fmla="*/ 0 w 283"/>
                  <a:gd name="T19" fmla="*/ 0 h 19"/>
                  <a:gd name="T20" fmla="*/ 283 w 283"/>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283" h="19">
                    <a:moveTo>
                      <a:pt x="283" y="19"/>
                    </a:moveTo>
                    <a:lnTo>
                      <a:pt x="270" y="19"/>
                    </a:lnTo>
                    <a:lnTo>
                      <a:pt x="270" y="0"/>
                    </a:lnTo>
                    <a:lnTo>
                      <a:pt x="127" y="0"/>
                    </a:lnTo>
                    <a:lnTo>
                      <a:pt x="127" y="19"/>
                    </a:lnTo>
                    <a:lnTo>
                      <a:pt x="0" y="19"/>
                    </a:lnTo>
                  </a:path>
                </a:pathLst>
              </a:cu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0" name="Rectangle 42"/>
              <p:cNvSpPr>
                <a:spLocks noChangeArrowheads="1"/>
              </p:cNvSpPr>
              <p:nvPr/>
            </p:nvSpPr>
            <p:spPr bwMode="auto">
              <a:xfrm>
                <a:off x="3613150" y="4254500"/>
                <a:ext cx="428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t</a:t>
                </a:r>
                <a:endParaRPr lang="en-US" altLang="en-US" sz="2400">
                  <a:latin typeface="Constantia" panose="02030602050306030303" pitchFamily="18" charset="0"/>
                </a:endParaRPr>
              </a:p>
            </p:txBody>
          </p:sp>
          <p:sp>
            <p:nvSpPr>
              <p:cNvPr id="51" name="Rectangle 43"/>
              <p:cNvSpPr>
                <a:spLocks noChangeArrowheads="1"/>
              </p:cNvSpPr>
              <p:nvPr/>
            </p:nvSpPr>
            <p:spPr bwMode="auto">
              <a:xfrm>
                <a:off x="3663950" y="433705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solidFill>
                      <a:srgbClr val="000000"/>
                    </a:solidFill>
                    <a:latin typeface="Nimbus Roman No9 L"/>
                  </a:rPr>
                  <a:t>1</a:t>
                </a:r>
                <a:endParaRPr lang="en-US" altLang="en-US" sz="2400">
                  <a:latin typeface="Constantia" panose="02030602050306030303" pitchFamily="18" charset="0"/>
                </a:endParaRPr>
              </a:p>
            </p:txBody>
          </p:sp>
          <p:sp>
            <p:nvSpPr>
              <p:cNvPr id="52" name="Rectangle 44"/>
              <p:cNvSpPr>
                <a:spLocks noChangeArrowheads="1"/>
              </p:cNvSpPr>
              <p:nvPr/>
            </p:nvSpPr>
            <p:spPr bwMode="auto">
              <a:xfrm>
                <a:off x="4479925" y="4254500"/>
                <a:ext cx="428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t</a:t>
                </a:r>
                <a:endParaRPr lang="en-US" altLang="en-US" sz="2400">
                  <a:latin typeface="Constantia" panose="02030602050306030303" pitchFamily="18" charset="0"/>
                </a:endParaRPr>
              </a:p>
            </p:txBody>
          </p:sp>
          <p:sp>
            <p:nvSpPr>
              <p:cNvPr id="53" name="Rectangle 45"/>
              <p:cNvSpPr>
                <a:spLocks noChangeArrowheads="1"/>
              </p:cNvSpPr>
              <p:nvPr/>
            </p:nvSpPr>
            <p:spPr bwMode="auto">
              <a:xfrm>
                <a:off x="4529138" y="433705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solidFill>
                      <a:srgbClr val="000000"/>
                    </a:solidFill>
                    <a:latin typeface="Nimbus Roman No9 L"/>
                  </a:rPr>
                  <a:t>2</a:t>
                </a:r>
                <a:endParaRPr lang="en-US" altLang="en-US" sz="2400">
                  <a:latin typeface="Constantia" panose="02030602050306030303" pitchFamily="18" charset="0"/>
                </a:endParaRPr>
              </a:p>
            </p:txBody>
          </p:sp>
          <p:sp>
            <p:nvSpPr>
              <p:cNvPr id="54" name="Rectangle 46"/>
              <p:cNvSpPr>
                <a:spLocks noChangeArrowheads="1"/>
              </p:cNvSpPr>
              <p:nvPr/>
            </p:nvSpPr>
            <p:spPr bwMode="auto">
              <a:xfrm>
                <a:off x="5346700" y="4254500"/>
                <a:ext cx="428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t</a:t>
                </a:r>
                <a:endParaRPr lang="en-US" altLang="en-US" sz="2400">
                  <a:latin typeface="Constantia" panose="02030602050306030303" pitchFamily="18" charset="0"/>
                </a:endParaRPr>
              </a:p>
            </p:txBody>
          </p:sp>
          <p:sp>
            <p:nvSpPr>
              <p:cNvPr id="55" name="Rectangle 47"/>
              <p:cNvSpPr>
                <a:spLocks noChangeArrowheads="1"/>
              </p:cNvSpPr>
              <p:nvPr/>
            </p:nvSpPr>
            <p:spPr bwMode="auto">
              <a:xfrm>
                <a:off x="5380038" y="433705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solidFill>
                      <a:srgbClr val="000000"/>
                    </a:solidFill>
                    <a:latin typeface="Nimbus Roman No9 L"/>
                  </a:rPr>
                  <a:t>3</a:t>
                </a:r>
                <a:endParaRPr lang="en-US" altLang="en-US" sz="2400">
                  <a:latin typeface="Constantia" panose="02030602050306030303" pitchFamily="18" charset="0"/>
                </a:endParaRPr>
              </a:p>
            </p:txBody>
          </p:sp>
          <p:sp>
            <p:nvSpPr>
              <p:cNvPr id="56" name="Rectangle 48"/>
              <p:cNvSpPr>
                <a:spLocks noChangeArrowheads="1"/>
              </p:cNvSpPr>
              <p:nvPr/>
            </p:nvSpPr>
            <p:spPr bwMode="auto">
              <a:xfrm>
                <a:off x="6211888" y="4254500"/>
                <a:ext cx="428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t</a:t>
                </a:r>
                <a:endParaRPr lang="en-US" altLang="en-US" sz="2400">
                  <a:latin typeface="Constantia" panose="02030602050306030303" pitchFamily="18" charset="0"/>
                </a:endParaRPr>
              </a:p>
            </p:txBody>
          </p:sp>
          <p:sp>
            <p:nvSpPr>
              <p:cNvPr id="57" name="Rectangle 49"/>
              <p:cNvSpPr>
                <a:spLocks noChangeArrowheads="1"/>
              </p:cNvSpPr>
              <p:nvPr/>
            </p:nvSpPr>
            <p:spPr bwMode="auto">
              <a:xfrm>
                <a:off x="6245225" y="433705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solidFill>
                      <a:srgbClr val="000000"/>
                    </a:solidFill>
                    <a:latin typeface="Nimbus Roman No9 L"/>
                  </a:rPr>
                  <a:t>4</a:t>
                </a:r>
                <a:endParaRPr lang="en-US" altLang="en-US" sz="2400">
                  <a:latin typeface="Constantia" panose="02030602050306030303" pitchFamily="18" charset="0"/>
                </a:endParaRPr>
              </a:p>
            </p:txBody>
          </p:sp>
          <p:sp>
            <p:nvSpPr>
              <p:cNvPr id="58" name="Rectangle 50"/>
              <p:cNvSpPr>
                <a:spLocks noChangeArrowheads="1"/>
              </p:cNvSpPr>
              <p:nvPr/>
            </p:nvSpPr>
            <p:spPr bwMode="auto">
              <a:xfrm>
                <a:off x="6745288" y="4254500"/>
                <a:ext cx="428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t</a:t>
                </a:r>
                <a:endParaRPr lang="en-US" altLang="en-US" sz="2400">
                  <a:latin typeface="Constantia" panose="02030602050306030303" pitchFamily="18" charset="0"/>
                </a:endParaRPr>
              </a:p>
            </p:txBody>
          </p:sp>
          <p:sp>
            <p:nvSpPr>
              <p:cNvPr id="59" name="Rectangle 51"/>
              <p:cNvSpPr>
                <a:spLocks noChangeArrowheads="1"/>
              </p:cNvSpPr>
              <p:nvPr/>
            </p:nvSpPr>
            <p:spPr bwMode="auto">
              <a:xfrm>
                <a:off x="6778625" y="433705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solidFill>
                      <a:srgbClr val="000000"/>
                    </a:solidFill>
                    <a:latin typeface="Nimbus Roman No9 L"/>
                  </a:rPr>
                  <a:t>5</a:t>
                </a:r>
                <a:endParaRPr lang="en-US" altLang="en-US" sz="2400">
                  <a:latin typeface="Constantia" panose="02030602050306030303" pitchFamily="18" charset="0"/>
                </a:endParaRPr>
              </a:p>
            </p:txBody>
          </p:sp>
          <p:sp>
            <p:nvSpPr>
              <p:cNvPr id="60" name="Rectangle 52"/>
              <p:cNvSpPr>
                <a:spLocks noChangeArrowheads="1"/>
              </p:cNvSpPr>
              <p:nvPr/>
            </p:nvSpPr>
            <p:spPr bwMode="auto">
              <a:xfrm>
                <a:off x="2747963" y="4254500"/>
                <a:ext cx="428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t</a:t>
                </a:r>
                <a:endParaRPr lang="en-US" altLang="en-US" sz="2400">
                  <a:latin typeface="Constantia" panose="02030602050306030303" pitchFamily="18" charset="0"/>
                </a:endParaRPr>
              </a:p>
            </p:txBody>
          </p:sp>
          <p:sp>
            <p:nvSpPr>
              <p:cNvPr id="61" name="Rectangle 53"/>
              <p:cNvSpPr>
                <a:spLocks noChangeArrowheads="1"/>
              </p:cNvSpPr>
              <p:nvPr/>
            </p:nvSpPr>
            <p:spPr bwMode="auto">
              <a:xfrm>
                <a:off x="2797175" y="4337050"/>
                <a:ext cx="5715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solidFill>
                      <a:srgbClr val="000000"/>
                    </a:solidFill>
                    <a:latin typeface="Nimbus Roman No9 L"/>
                  </a:rPr>
                  <a:t>0</a:t>
                </a:r>
                <a:endParaRPr lang="en-US" altLang="en-US" sz="2400">
                  <a:latin typeface="Constantia" panose="02030602050306030303" pitchFamily="18" charset="0"/>
                </a:endParaRPr>
              </a:p>
            </p:txBody>
          </p:sp>
        </p:grpSp>
        <p:grpSp>
          <p:nvGrpSpPr>
            <p:cNvPr id="9" name="Group 60"/>
            <p:cNvGrpSpPr>
              <a:grpSpLocks/>
            </p:cNvGrpSpPr>
            <p:nvPr/>
          </p:nvGrpSpPr>
          <p:grpSpPr bwMode="auto">
            <a:xfrm>
              <a:off x="5945188" y="1176338"/>
              <a:ext cx="981075" cy="182562"/>
              <a:chOff x="3745" y="755"/>
              <a:chExt cx="618" cy="115"/>
            </a:xfrm>
          </p:grpSpPr>
          <p:sp>
            <p:nvSpPr>
              <p:cNvPr id="10" name="Freeform 54"/>
              <p:cNvSpPr>
                <a:spLocks/>
              </p:cNvSpPr>
              <p:nvPr/>
            </p:nvSpPr>
            <p:spPr bwMode="auto">
              <a:xfrm>
                <a:off x="4039" y="828"/>
                <a:ext cx="63" cy="21"/>
              </a:xfrm>
              <a:custGeom>
                <a:avLst/>
                <a:gdLst>
                  <a:gd name="T0" fmla="*/ 0 w 6"/>
                  <a:gd name="T1" fmla="*/ 2147483647 h 2"/>
                  <a:gd name="T2" fmla="*/ 2147483647 w 6"/>
                  <a:gd name="T3" fmla="*/ 2147483647 h 2"/>
                  <a:gd name="T4" fmla="*/ 0 w 6"/>
                  <a:gd name="T5" fmla="*/ 0 h 2"/>
                  <a:gd name="T6" fmla="*/ 0 w 6"/>
                  <a:gd name="T7" fmla="*/ 2147483647 h 2"/>
                  <a:gd name="T8" fmla="*/ 0 w 6"/>
                  <a:gd name="T9" fmla="*/ 2147483647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 name="Freeform 55"/>
              <p:cNvSpPr>
                <a:spLocks/>
              </p:cNvSpPr>
              <p:nvPr/>
            </p:nvSpPr>
            <p:spPr bwMode="auto">
              <a:xfrm>
                <a:off x="4039" y="828"/>
                <a:ext cx="63" cy="21"/>
              </a:xfrm>
              <a:custGeom>
                <a:avLst/>
                <a:gdLst>
                  <a:gd name="T0" fmla="*/ 0 w 63"/>
                  <a:gd name="T1" fmla="*/ 21 h 21"/>
                  <a:gd name="T2" fmla="*/ 63 w 63"/>
                  <a:gd name="T3" fmla="*/ 11 h 21"/>
                  <a:gd name="T4" fmla="*/ 0 w 63"/>
                  <a:gd name="T5" fmla="*/ 0 h 21"/>
                  <a:gd name="T6" fmla="*/ 0 w 63"/>
                  <a:gd name="T7" fmla="*/ 11 h 21"/>
                  <a:gd name="T8" fmla="*/ 0 w 63"/>
                  <a:gd name="T9" fmla="*/ 21 h 21"/>
                  <a:gd name="T10" fmla="*/ 0 60000 65536"/>
                  <a:gd name="T11" fmla="*/ 0 60000 65536"/>
                  <a:gd name="T12" fmla="*/ 0 60000 65536"/>
                  <a:gd name="T13" fmla="*/ 0 60000 65536"/>
                  <a:gd name="T14" fmla="*/ 0 60000 65536"/>
                  <a:gd name="T15" fmla="*/ 0 w 63"/>
                  <a:gd name="T16" fmla="*/ 0 h 21"/>
                  <a:gd name="T17" fmla="*/ 63 w 63"/>
                  <a:gd name="T18" fmla="*/ 21 h 21"/>
                </a:gdLst>
                <a:ahLst/>
                <a:cxnLst>
                  <a:cxn ang="T10">
                    <a:pos x="T0" y="T1"/>
                  </a:cxn>
                  <a:cxn ang="T11">
                    <a:pos x="T2" y="T3"/>
                  </a:cxn>
                  <a:cxn ang="T12">
                    <a:pos x="T4" y="T5"/>
                  </a:cxn>
                  <a:cxn ang="T13">
                    <a:pos x="T6" y="T7"/>
                  </a:cxn>
                  <a:cxn ang="T14">
                    <a:pos x="T8" y="T9"/>
                  </a:cxn>
                </a:cxnLst>
                <a:rect l="T15" t="T16" r="T17" b="T18"/>
                <a:pathLst>
                  <a:path w="63" h="21">
                    <a:moveTo>
                      <a:pt x="0" y="21"/>
                    </a:moveTo>
                    <a:lnTo>
                      <a:pt x="63" y="11"/>
                    </a:lnTo>
                    <a:lnTo>
                      <a:pt x="0" y="0"/>
                    </a:lnTo>
                    <a:lnTo>
                      <a:pt x="0" y="11"/>
                    </a:lnTo>
                    <a:lnTo>
                      <a:pt x="0" y="2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2" name="Line 56"/>
              <p:cNvSpPr>
                <a:spLocks noChangeShapeType="1"/>
              </p:cNvSpPr>
              <p:nvPr/>
            </p:nvSpPr>
            <p:spPr bwMode="auto">
              <a:xfrm flipH="1">
                <a:off x="3745" y="839"/>
                <a:ext cx="29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 name="Rectangle 57"/>
              <p:cNvSpPr>
                <a:spLocks noChangeArrowheads="1"/>
              </p:cNvSpPr>
              <p:nvPr/>
            </p:nvSpPr>
            <p:spPr bwMode="auto">
              <a:xfrm>
                <a:off x="4155" y="755"/>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T</a:t>
                </a:r>
                <a:endParaRPr lang="en-US" altLang="en-US" sz="2400">
                  <a:latin typeface="Constantia" panose="02030602050306030303" pitchFamily="18" charset="0"/>
                </a:endParaRPr>
              </a:p>
            </p:txBody>
          </p:sp>
          <p:sp>
            <p:nvSpPr>
              <p:cNvPr id="14" name="Rectangle 58"/>
              <p:cNvSpPr>
                <a:spLocks noChangeArrowheads="1"/>
              </p:cNvSpPr>
              <p:nvPr/>
            </p:nvSpPr>
            <p:spPr bwMode="auto">
              <a:xfrm>
                <a:off x="4218" y="755"/>
                <a:ext cx="14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ime</a:t>
                </a:r>
                <a:endParaRPr lang="en-US" altLang="en-US" sz="2400">
                  <a:latin typeface="Constantia" panose="02030602050306030303" pitchFamily="18" charset="0"/>
                </a:endParaRPr>
              </a:p>
            </p:txBody>
          </p:sp>
        </p:grpSp>
      </p:grpSp>
    </p:spTree>
    <p:extLst>
      <p:ext uri="{BB962C8B-B14F-4D97-AF65-F5344CB8AC3E}">
        <p14:creationId xmlns:p14="http://schemas.microsoft.com/office/powerpoint/2010/main" val="3488012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836" y="105896"/>
            <a:ext cx="10515600" cy="1325563"/>
          </a:xfrm>
        </p:spPr>
        <p:txBody>
          <a:bodyPr/>
          <a:lstStyle/>
          <a:p>
            <a:r>
              <a:rPr lang="en-IN" dirty="0"/>
              <a:t>Handshaking for </a:t>
            </a:r>
            <a:r>
              <a:rPr lang="en-IN" dirty="0" smtClean="0"/>
              <a:t>WRITE </a:t>
            </a:r>
            <a:r>
              <a:rPr lang="en-IN" dirty="0"/>
              <a:t>operation</a:t>
            </a:r>
          </a:p>
        </p:txBody>
      </p:sp>
      <p:pic>
        <p:nvPicPr>
          <p:cNvPr id="4" name="Content Placeholder 3"/>
          <p:cNvPicPr>
            <a:picLocks noGrp="1" noChangeAspect="1"/>
          </p:cNvPicPr>
          <p:nvPr>
            <p:ph idx="1"/>
          </p:nvPr>
        </p:nvPicPr>
        <p:blipFill>
          <a:blip r:embed="rId2"/>
          <a:stretch>
            <a:fillRect/>
          </a:stretch>
        </p:blipFill>
        <p:spPr>
          <a:xfrm>
            <a:off x="3320967" y="1825625"/>
            <a:ext cx="5550065" cy="4351338"/>
          </a:xfrm>
          <a:prstGeom prst="rect">
            <a:avLst/>
          </a:prstGeom>
        </p:spPr>
      </p:pic>
      <p:pic>
        <p:nvPicPr>
          <p:cNvPr id="5" name="Content Placeholder 3"/>
          <p:cNvPicPr>
            <a:picLocks noChangeAspect="1"/>
          </p:cNvPicPr>
          <p:nvPr/>
        </p:nvPicPr>
        <p:blipFill>
          <a:blip r:embed="rId2"/>
          <a:stretch>
            <a:fillRect/>
          </a:stretch>
        </p:blipFill>
        <p:spPr>
          <a:xfrm>
            <a:off x="309282" y="1825625"/>
            <a:ext cx="11497236" cy="4745504"/>
          </a:xfrm>
          <a:prstGeom prst="rect">
            <a:avLst/>
          </a:prstGeom>
        </p:spPr>
      </p:pic>
    </p:spTree>
    <p:extLst>
      <p:ext uri="{BB962C8B-B14F-4D97-AF65-F5344CB8AC3E}">
        <p14:creationId xmlns:p14="http://schemas.microsoft.com/office/powerpoint/2010/main" val="3691756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Asynchronous vs. Synchronous bus</a:t>
            </a:r>
            <a:endParaRPr lang="en-IN" dirty="0"/>
          </a:p>
        </p:txBody>
      </p:sp>
      <p:sp>
        <p:nvSpPr>
          <p:cNvPr id="3" name="Content Placeholder 2"/>
          <p:cNvSpPr>
            <a:spLocks noGrp="1"/>
          </p:cNvSpPr>
          <p:nvPr>
            <p:ph idx="1"/>
          </p:nvPr>
        </p:nvSpPr>
        <p:spPr/>
        <p:txBody>
          <a:bodyPr/>
          <a:lstStyle/>
          <a:p>
            <a:r>
              <a:rPr lang="en-US" altLang="en-US" dirty="0"/>
              <a:t>Advantages of asynchronous bus:</a:t>
            </a:r>
          </a:p>
          <a:p>
            <a:pPr lvl="1"/>
            <a:r>
              <a:rPr lang="en-US" altLang="en-US" sz="1800" dirty="0"/>
              <a:t>Eliminates the need for synchronization between the sender and the receiver. </a:t>
            </a:r>
          </a:p>
          <a:p>
            <a:pPr lvl="1"/>
            <a:r>
              <a:rPr lang="en-US" altLang="en-US" sz="1800" dirty="0"/>
              <a:t>Can accommodate varying delays automatically, using the Slave-ready signal.</a:t>
            </a:r>
            <a:r>
              <a:rPr lang="en-US" altLang="en-US" dirty="0"/>
              <a:t> </a:t>
            </a:r>
            <a:endParaRPr lang="en-US" altLang="en-US" dirty="0" smtClean="0"/>
          </a:p>
          <a:p>
            <a:pPr marL="457200" lvl="1" indent="0">
              <a:buNone/>
            </a:pPr>
            <a:endParaRPr lang="en-US" altLang="en-US" dirty="0"/>
          </a:p>
          <a:p>
            <a:r>
              <a:rPr lang="en-US" altLang="en-US" dirty="0"/>
              <a:t>Disadvantages of asynchronous bus:</a:t>
            </a:r>
          </a:p>
          <a:p>
            <a:pPr lvl="1"/>
            <a:r>
              <a:rPr lang="en-US" altLang="en-US" sz="1800" dirty="0"/>
              <a:t>Data transfer rate with full handshake is limited by two-round trip delays.</a:t>
            </a:r>
          </a:p>
          <a:p>
            <a:pPr lvl="1"/>
            <a:r>
              <a:rPr lang="en-US" altLang="en-US" sz="1800" dirty="0"/>
              <a:t>Data transfers using a synchronous bus involves only one round trip delay, and hence a synchronous bus can achieve faster rates.</a:t>
            </a:r>
            <a:r>
              <a:rPr lang="en-US" altLang="en-US" dirty="0"/>
              <a:t> </a:t>
            </a:r>
          </a:p>
          <a:p>
            <a:pPr lvl="1"/>
            <a:endParaRPr lang="en-US" altLang="en-US" dirty="0"/>
          </a:p>
        </p:txBody>
      </p:sp>
    </p:spTree>
    <p:extLst>
      <p:ext uri="{BB962C8B-B14F-4D97-AF65-F5344CB8AC3E}">
        <p14:creationId xmlns:p14="http://schemas.microsoft.com/office/powerpoint/2010/main" val="1741431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4"/>
            <a:ext cx="10515600" cy="616510"/>
          </a:xfrm>
        </p:spPr>
        <p:txBody>
          <a:bodyPr>
            <a:normAutofit fontScale="90000"/>
          </a:bodyPr>
          <a:lstStyle/>
          <a:p>
            <a:r>
              <a:rPr lang="en-IN" sz="4000" b="1" dirty="0" smtClean="0">
                <a:solidFill>
                  <a:schemeClr val="accent6">
                    <a:lumMod val="50000"/>
                  </a:schemeClr>
                </a:solidFill>
              </a:rPr>
              <a:t>PERIPHERAL COMPONENT INTERCONNECT(PCI)</a:t>
            </a:r>
            <a:endParaRPr lang="en-IN" sz="4000" b="1" dirty="0">
              <a:solidFill>
                <a:schemeClr val="accent6">
                  <a:lumMod val="50000"/>
                </a:schemeClr>
              </a:solidFill>
            </a:endParaRPr>
          </a:p>
        </p:txBody>
      </p:sp>
      <p:sp>
        <p:nvSpPr>
          <p:cNvPr id="3" name="Content Placeholder 2"/>
          <p:cNvSpPr>
            <a:spLocks noGrp="1"/>
          </p:cNvSpPr>
          <p:nvPr>
            <p:ph idx="1"/>
          </p:nvPr>
        </p:nvSpPr>
        <p:spPr>
          <a:xfrm>
            <a:off x="838200" y="914400"/>
            <a:ext cx="10515600" cy="5262563"/>
          </a:xfrm>
        </p:spPr>
        <p:txBody>
          <a:bodyPr>
            <a:normAutofit/>
          </a:bodyPr>
          <a:lstStyle/>
          <a:p>
            <a:pPr marL="274320" indent="-274320">
              <a:buClr>
                <a:schemeClr val="accent3"/>
              </a:buClr>
              <a:buFont typeface="Wingdings 2"/>
              <a:buChar char=""/>
              <a:defRPr/>
            </a:pPr>
            <a:r>
              <a:rPr lang="en-US" dirty="0" smtClean="0"/>
              <a:t>Introduced </a:t>
            </a:r>
            <a:r>
              <a:rPr lang="en-US" dirty="0"/>
              <a:t>in 1992</a:t>
            </a:r>
          </a:p>
          <a:p>
            <a:pPr marL="274320" indent="-274320">
              <a:buClr>
                <a:schemeClr val="accent3"/>
              </a:buClr>
              <a:buFont typeface="Wingdings 2"/>
              <a:buChar char=""/>
              <a:defRPr/>
            </a:pPr>
            <a:r>
              <a:rPr lang="en-US" dirty="0"/>
              <a:t>Low-cost bus</a:t>
            </a:r>
          </a:p>
          <a:p>
            <a:pPr marL="274320" indent="-274320">
              <a:buClr>
                <a:schemeClr val="accent3"/>
              </a:buClr>
              <a:buFont typeface="Wingdings 2"/>
              <a:buChar char=""/>
              <a:defRPr/>
            </a:pPr>
            <a:r>
              <a:rPr lang="en-US" dirty="0">
                <a:solidFill>
                  <a:srgbClr val="FF0000"/>
                </a:solidFill>
              </a:rPr>
              <a:t>Processor </a:t>
            </a:r>
            <a:r>
              <a:rPr lang="en-US" dirty="0" smtClean="0">
                <a:solidFill>
                  <a:srgbClr val="FF0000"/>
                </a:solidFill>
              </a:rPr>
              <a:t>independent system bus</a:t>
            </a:r>
            <a:endParaRPr lang="en-US" dirty="0">
              <a:solidFill>
                <a:srgbClr val="FF0000"/>
              </a:solidFill>
            </a:endParaRPr>
          </a:p>
          <a:p>
            <a:pPr marL="274320" indent="-274320">
              <a:buClr>
                <a:schemeClr val="accent3"/>
              </a:buClr>
              <a:buFont typeface="Wingdings 2"/>
              <a:buChar char=""/>
              <a:defRPr/>
            </a:pPr>
            <a:r>
              <a:rPr lang="en-US" dirty="0"/>
              <a:t>Plug-and-play capability</a:t>
            </a:r>
          </a:p>
          <a:p>
            <a:pPr marL="274320" indent="-274320">
              <a:buClr>
                <a:schemeClr val="accent3"/>
              </a:buClr>
              <a:buFont typeface="Wingdings 2"/>
              <a:buChar char=""/>
              <a:defRPr/>
            </a:pPr>
            <a:r>
              <a:rPr lang="en-US" dirty="0" smtClean="0"/>
              <a:t>Most </a:t>
            </a:r>
            <a:r>
              <a:rPr lang="en-US" dirty="0"/>
              <a:t>memory transfers involve a </a:t>
            </a:r>
            <a:r>
              <a:rPr lang="en-US" dirty="0">
                <a:solidFill>
                  <a:srgbClr val="FF0000"/>
                </a:solidFill>
              </a:rPr>
              <a:t>burst of data r</a:t>
            </a:r>
            <a:r>
              <a:rPr lang="en-US" dirty="0"/>
              <a:t>ather than just one word. </a:t>
            </a:r>
            <a:endParaRPr lang="en-US" dirty="0" smtClean="0"/>
          </a:p>
          <a:p>
            <a:pPr marL="274320" indent="-274320">
              <a:buClr>
                <a:schemeClr val="accent3"/>
              </a:buClr>
              <a:buFont typeface="Wingdings 2"/>
              <a:buChar char=""/>
              <a:defRPr/>
            </a:pPr>
            <a:r>
              <a:rPr lang="en-US" dirty="0" smtClean="0"/>
              <a:t>The </a:t>
            </a:r>
            <a:r>
              <a:rPr lang="en-US" dirty="0">
                <a:solidFill>
                  <a:srgbClr val="FF0000"/>
                </a:solidFill>
              </a:rPr>
              <a:t>PCI is designed </a:t>
            </a:r>
            <a:r>
              <a:rPr lang="en-US" dirty="0"/>
              <a:t>primarily to support this mode of operation.</a:t>
            </a:r>
          </a:p>
          <a:p>
            <a:pPr marL="274320" indent="-274320">
              <a:buClr>
                <a:schemeClr val="accent3"/>
              </a:buClr>
              <a:buFont typeface="Wingdings 2"/>
              <a:buChar char=""/>
              <a:defRPr/>
            </a:pPr>
            <a:r>
              <a:rPr lang="en-US" dirty="0"/>
              <a:t>The bus supports three independent address spaces: </a:t>
            </a:r>
            <a:r>
              <a:rPr lang="en-US" dirty="0">
                <a:solidFill>
                  <a:srgbClr val="FF0000"/>
                </a:solidFill>
              </a:rPr>
              <a:t>memory, I/O, and configuration</a:t>
            </a:r>
            <a:r>
              <a:rPr lang="en-US" dirty="0" smtClean="0">
                <a:solidFill>
                  <a:srgbClr val="FF0000"/>
                </a:solidFill>
              </a:rPr>
              <a:t>.  </a:t>
            </a:r>
          </a:p>
        </p:txBody>
      </p:sp>
    </p:spTree>
    <p:extLst>
      <p:ext uri="{BB962C8B-B14F-4D97-AF65-F5344CB8AC3E}">
        <p14:creationId xmlns:p14="http://schemas.microsoft.com/office/powerpoint/2010/main" val="3358293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Bus Arbitration</a:t>
            </a:r>
            <a:endParaRPr lang="en-IN" dirty="0"/>
          </a:p>
        </p:txBody>
      </p:sp>
      <p:sp>
        <p:nvSpPr>
          <p:cNvPr id="3" name="Content Placeholder 2"/>
          <p:cNvSpPr>
            <a:spLocks noGrp="1"/>
          </p:cNvSpPr>
          <p:nvPr>
            <p:ph idx="1"/>
          </p:nvPr>
        </p:nvSpPr>
        <p:spPr/>
        <p:txBody>
          <a:bodyPr/>
          <a:lstStyle/>
          <a:p>
            <a:r>
              <a:rPr lang="en-IN" dirty="0" smtClean="0"/>
              <a:t>Process by which the next device to become bus master is selected  and bus master ship is transferred to it</a:t>
            </a:r>
          </a:p>
          <a:p>
            <a:r>
              <a:rPr lang="en-IN" dirty="0" smtClean="0"/>
              <a:t>Device allowed to initiate data transfers on the bus at any given time is called </a:t>
            </a:r>
            <a:r>
              <a:rPr lang="en-IN" dirty="0" smtClean="0">
                <a:solidFill>
                  <a:srgbClr val="FF0000"/>
                </a:solidFill>
              </a:rPr>
              <a:t>bus master.</a:t>
            </a:r>
          </a:p>
          <a:p>
            <a:r>
              <a:rPr lang="en-IN" dirty="0" smtClean="0">
                <a:solidFill>
                  <a:srgbClr val="FF0000"/>
                </a:solidFill>
              </a:rPr>
              <a:t>Two Approaches for bus Arbitration</a:t>
            </a:r>
          </a:p>
          <a:p>
            <a:pPr marL="0" indent="0">
              <a:buNone/>
            </a:pPr>
            <a:r>
              <a:rPr lang="en-IN" dirty="0" smtClean="0">
                <a:solidFill>
                  <a:srgbClr val="FF0000"/>
                </a:solidFill>
                <a:sym typeface="Wingdings" panose="05000000000000000000" pitchFamily="2" charset="2"/>
              </a:rPr>
              <a:t>Centralized-</a:t>
            </a:r>
            <a:r>
              <a:rPr lang="en-IN" dirty="0" smtClean="0">
                <a:sym typeface="Wingdings" panose="05000000000000000000" pitchFamily="2" charset="2"/>
              </a:rPr>
              <a:t>Single bus arbiter perform the required arbitration.</a:t>
            </a:r>
            <a:endParaRPr lang="en-IN" dirty="0" smtClean="0">
              <a:solidFill>
                <a:srgbClr val="FF0000"/>
              </a:solidFill>
              <a:sym typeface="Wingdings" panose="05000000000000000000" pitchFamily="2" charset="2"/>
            </a:endParaRPr>
          </a:p>
          <a:p>
            <a:pPr marL="0" indent="0">
              <a:buNone/>
            </a:pPr>
            <a:r>
              <a:rPr lang="en-IN" dirty="0" smtClean="0">
                <a:solidFill>
                  <a:srgbClr val="FF0000"/>
                </a:solidFill>
                <a:sym typeface="Wingdings" panose="05000000000000000000" pitchFamily="2" charset="2"/>
              </a:rPr>
              <a:t>Distributed- </a:t>
            </a:r>
            <a:r>
              <a:rPr lang="en-IN" dirty="0" smtClean="0">
                <a:sym typeface="Wingdings" panose="05000000000000000000" pitchFamily="2" charset="2"/>
              </a:rPr>
              <a:t>All devices participate in selecting next bus master.</a:t>
            </a:r>
            <a:endParaRPr lang="en-IN" dirty="0" smtClean="0">
              <a:solidFill>
                <a:srgbClr val="FF0000"/>
              </a:solidFill>
            </a:endParaRPr>
          </a:p>
          <a:p>
            <a:endParaRPr lang="en-IN" dirty="0">
              <a:solidFill>
                <a:srgbClr val="FF0000"/>
              </a:solidFill>
            </a:endParaRPr>
          </a:p>
        </p:txBody>
      </p:sp>
    </p:spTree>
    <p:extLst>
      <p:ext uri="{BB962C8B-B14F-4D97-AF65-F5344CB8AC3E}">
        <p14:creationId xmlns:p14="http://schemas.microsoft.com/office/powerpoint/2010/main" val="791870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11353800" cy="589616"/>
          </a:xfrm>
        </p:spPr>
        <p:txBody>
          <a:bodyPr>
            <a:noAutofit/>
          </a:bodyPr>
          <a:lstStyle/>
          <a:p>
            <a:r>
              <a:rPr lang="en-US" sz="3200" dirty="0"/>
              <a:t>Fig.4.38 is an example of computer connected directly to processor bus</a:t>
            </a:r>
            <a:br>
              <a:rPr lang="en-US" sz="3200" dirty="0"/>
            </a:br>
            <a:endParaRPr lang="en-IN" sz="3200" dirty="0"/>
          </a:p>
        </p:txBody>
      </p:sp>
      <p:pic>
        <p:nvPicPr>
          <p:cNvPr id="4" name="Content Placeholder 3"/>
          <p:cNvPicPr>
            <a:picLocks noGrp="1" noChangeAspect="1"/>
          </p:cNvPicPr>
          <p:nvPr>
            <p:ph idx="1"/>
          </p:nvPr>
        </p:nvPicPr>
        <p:blipFill>
          <a:blip r:embed="rId2"/>
          <a:stretch>
            <a:fillRect/>
          </a:stretch>
        </p:blipFill>
        <p:spPr>
          <a:xfrm>
            <a:off x="838200" y="739588"/>
            <a:ext cx="10515600" cy="5862917"/>
          </a:xfrm>
          <a:prstGeom prst="rect">
            <a:avLst/>
          </a:prstGeom>
        </p:spPr>
      </p:pic>
    </p:spTree>
    <p:extLst>
      <p:ext uri="{BB962C8B-B14F-4D97-AF65-F5344CB8AC3E}">
        <p14:creationId xmlns:p14="http://schemas.microsoft.com/office/powerpoint/2010/main" val="1173754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IN" sz="4000" b="1" dirty="0" smtClean="0">
                <a:solidFill>
                  <a:schemeClr val="accent6">
                    <a:lumMod val="50000"/>
                  </a:schemeClr>
                </a:solidFill>
              </a:rPr>
              <a:t>Fig 4.39 PCI bridge provides a separate physical connection for Main Memory</a:t>
            </a:r>
            <a:endParaRPr lang="en-IN" sz="4000" b="1" dirty="0">
              <a:solidFill>
                <a:schemeClr val="accent6">
                  <a:lumMod val="50000"/>
                </a:schemeClr>
              </a:solidFill>
            </a:endParaRPr>
          </a:p>
        </p:txBody>
      </p:sp>
      <p:pic>
        <p:nvPicPr>
          <p:cNvPr id="4" name="Content Placeholder 3"/>
          <p:cNvPicPr>
            <a:picLocks noGrp="1" noChangeAspect="1"/>
          </p:cNvPicPr>
          <p:nvPr>
            <p:ph idx="1"/>
          </p:nvPr>
        </p:nvPicPr>
        <p:blipFill>
          <a:blip r:embed="rId2"/>
          <a:stretch>
            <a:fillRect/>
          </a:stretch>
        </p:blipFill>
        <p:spPr>
          <a:xfrm>
            <a:off x="1129553" y="1325563"/>
            <a:ext cx="9628094" cy="5236602"/>
          </a:xfrm>
          <a:prstGeom prst="rect">
            <a:avLst/>
          </a:prstGeom>
        </p:spPr>
      </p:pic>
    </p:spTree>
    <p:extLst>
      <p:ext uri="{BB962C8B-B14F-4D97-AF65-F5344CB8AC3E}">
        <p14:creationId xmlns:p14="http://schemas.microsoft.com/office/powerpoint/2010/main" val="30505056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835" y="349624"/>
            <a:ext cx="11752730" cy="6279776"/>
          </a:xfrm>
        </p:spPr>
        <p:txBody>
          <a:bodyPr>
            <a:normAutofit/>
          </a:bodyPr>
          <a:lstStyle/>
          <a:p>
            <a:r>
              <a:rPr lang="en-US" sz="3200" dirty="0"/>
              <a:t>we assumed that the master maintains the address information on the bus until data transfer is completed. </a:t>
            </a:r>
            <a:endParaRPr lang="en-US" sz="3200" dirty="0" smtClean="0"/>
          </a:p>
          <a:p>
            <a:r>
              <a:rPr lang="en-US" sz="3200" dirty="0" smtClean="0"/>
              <a:t>But</a:t>
            </a:r>
            <a:r>
              <a:rPr lang="en-US" sz="3200" dirty="0"/>
              <a:t>, the address is needed only long enough for the slave to be selected. </a:t>
            </a:r>
            <a:endParaRPr lang="en-US" sz="3200" dirty="0" smtClean="0"/>
          </a:p>
          <a:p>
            <a:r>
              <a:rPr lang="en-US" sz="3200" dirty="0" smtClean="0"/>
              <a:t>The </a:t>
            </a:r>
            <a:r>
              <a:rPr lang="en-US" sz="3200" dirty="0"/>
              <a:t>address is needed on the bus for one clock cycle only, freeing the address lines to be used for sending data in subsequent clock cycles. The result is a significant </a:t>
            </a:r>
            <a:r>
              <a:rPr lang="en-US" sz="3200" dirty="0">
                <a:solidFill>
                  <a:srgbClr val="FF0000"/>
                </a:solidFill>
              </a:rPr>
              <a:t>cost reduction</a:t>
            </a:r>
            <a:r>
              <a:rPr lang="en-US" sz="3200" dirty="0" smtClean="0">
                <a:solidFill>
                  <a:srgbClr val="FF0000"/>
                </a:solidFill>
              </a:rPr>
              <a:t>.</a:t>
            </a:r>
          </a:p>
          <a:p>
            <a:r>
              <a:rPr lang="en-US" sz="3200" dirty="0" smtClean="0">
                <a:solidFill>
                  <a:srgbClr val="FF0000"/>
                </a:solidFill>
              </a:rPr>
              <a:t>A Complete operation on the bus involving an address and a burst of data is called </a:t>
            </a:r>
            <a:r>
              <a:rPr lang="en-US" sz="3200" dirty="0" smtClean="0">
                <a:solidFill>
                  <a:srgbClr val="00B050"/>
                </a:solidFill>
              </a:rPr>
              <a:t>transaction.</a:t>
            </a:r>
          </a:p>
          <a:p>
            <a:r>
              <a:rPr lang="en-US" sz="3200" dirty="0" smtClean="0">
                <a:solidFill>
                  <a:srgbClr val="FF0000"/>
                </a:solidFill>
              </a:rPr>
              <a:t>Individual word transfers within a transaction are called </a:t>
            </a:r>
            <a:r>
              <a:rPr lang="en-US" sz="3200" dirty="0" smtClean="0">
                <a:solidFill>
                  <a:srgbClr val="00B050"/>
                </a:solidFill>
              </a:rPr>
              <a:t>phases</a:t>
            </a:r>
            <a:r>
              <a:rPr lang="en-US" sz="3200" dirty="0" smtClean="0">
                <a:solidFill>
                  <a:srgbClr val="FF0000"/>
                </a:solidFill>
              </a:rPr>
              <a:t>.</a:t>
            </a:r>
            <a:endParaRPr lang="en-US" sz="3200" dirty="0">
              <a:solidFill>
                <a:srgbClr val="FF0000"/>
              </a:solidFill>
            </a:endParaRPr>
          </a:p>
          <a:p>
            <a:endParaRPr lang="en-IN" sz="3200" dirty="0"/>
          </a:p>
        </p:txBody>
      </p:sp>
    </p:spTree>
    <p:extLst>
      <p:ext uri="{BB962C8B-B14F-4D97-AF65-F5344CB8AC3E}">
        <p14:creationId xmlns:p14="http://schemas.microsoft.com/office/powerpoint/2010/main" val="387317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733800" y="533401"/>
            <a:ext cx="4470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b="1" u="sng">
                <a:solidFill>
                  <a:srgbClr val="000000"/>
                </a:solidFill>
                <a:latin typeface="Computer Modern"/>
              </a:rPr>
              <a:t>Data transfer signals on the PCI bus.</a:t>
            </a:r>
            <a:endParaRPr lang="en-US" altLang="en-US" sz="2000" b="1" u="sng">
              <a:latin typeface="Constantia" panose="02030602050306030303" pitchFamily="18" charset="0"/>
            </a:endParaRPr>
          </a:p>
        </p:txBody>
      </p:sp>
      <p:grpSp>
        <p:nvGrpSpPr>
          <p:cNvPr id="3" name="Group 2"/>
          <p:cNvGrpSpPr/>
          <p:nvPr/>
        </p:nvGrpSpPr>
        <p:grpSpPr>
          <a:xfrm>
            <a:off x="838199" y="1198564"/>
            <a:ext cx="10632141" cy="5309812"/>
            <a:chOff x="2438400" y="1198564"/>
            <a:chExt cx="7010400" cy="5202237"/>
          </a:xfrm>
        </p:grpSpPr>
        <p:sp>
          <p:nvSpPr>
            <p:cNvPr id="32771" name="Rectangle 3"/>
            <p:cNvSpPr>
              <a:spLocks noChangeArrowheads="1"/>
            </p:cNvSpPr>
            <p:nvPr/>
          </p:nvSpPr>
          <p:spPr bwMode="auto">
            <a:xfrm>
              <a:off x="2438400" y="1198564"/>
              <a:ext cx="7010400" cy="3175"/>
            </a:xfrm>
            <a:prstGeom prst="rect">
              <a:avLst/>
            </a:prstGeom>
            <a:solidFill>
              <a:srgbClr val="000000"/>
            </a:solidFill>
            <a:ln w="0">
              <a:solidFill>
                <a:srgbClr val="000000"/>
              </a:solidFill>
              <a:miter lim="800000"/>
              <a:headEnd/>
              <a:tailEnd/>
            </a:ln>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2000">
                <a:latin typeface="Constantia" panose="02030602050306030303" pitchFamily="18" charset="0"/>
              </a:endParaRPr>
            </a:p>
          </p:txBody>
        </p:sp>
        <p:sp>
          <p:nvSpPr>
            <p:cNvPr id="32772" name="Rectangle 4"/>
            <p:cNvSpPr>
              <a:spLocks noChangeArrowheads="1"/>
            </p:cNvSpPr>
            <p:nvPr/>
          </p:nvSpPr>
          <p:spPr bwMode="auto">
            <a:xfrm>
              <a:off x="2570164" y="1406526"/>
              <a:ext cx="460832"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b="1">
                  <a:solidFill>
                    <a:srgbClr val="000000"/>
                  </a:solidFill>
                  <a:latin typeface="Computer Modern"/>
                </a:rPr>
                <a:t>Name</a:t>
              </a:r>
              <a:endParaRPr lang="en-US" altLang="en-US" sz="2000" b="1">
                <a:latin typeface="Constantia" panose="02030602050306030303" pitchFamily="18" charset="0"/>
              </a:endParaRPr>
            </a:p>
          </p:txBody>
        </p:sp>
        <p:sp>
          <p:nvSpPr>
            <p:cNvPr id="32773" name="Rectangle 5"/>
            <p:cNvSpPr>
              <a:spLocks noChangeArrowheads="1"/>
            </p:cNvSpPr>
            <p:nvPr/>
          </p:nvSpPr>
          <p:spPr bwMode="auto">
            <a:xfrm>
              <a:off x="4554539" y="1406526"/>
              <a:ext cx="103581"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b="1">
                  <a:solidFill>
                    <a:srgbClr val="000000"/>
                  </a:solidFill>
                  <a:latin typeface="Computer Modern"/>
                </a:rPr>
                <a:t>F</a:t>
              </a:r>
              <a:endParaRPr lang="en-US" altLang="en-US" sz="2000" b="1">
                <a:latin typeface="Constantia" panose="02030602050306030303" pitchFamily="18" charset="0"/>
              </a:endParaRPr>
            </a:p>
          </p:txBody>
        </p:sp>
        <p:sp>
          <p:nvSpPr>
            <p:cNvPr id="32774" name="Rectangle 6"/>
            <p:cNvSpPr>
              <a:spLocks noChangeArrowheads="1"/>
            </p:cNvSpPr>
            <p:nvPr/>
          </p:nvSpPr>
          <p:spPr bwMode="auto">
            <a:xfrm>
              <a:off x="4686301" y="1406526"/>
              <a:ext cx="610920"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b="1">
                  <a:solidFill>
                    <a:srgbClr val="000000"/>
                  </a:solidFill>
                  <a:latin typeface="Computer Modern"/>
                </a:rPr>
                <a:t>unction</a:t>
              </a:r>
              <a:endParaRPr lang="en-US" altLang="en-US" sz="2000" b="1">
                <a:latin typeface="Constantia" panose="02030602050306030303" pitchFamily="18" charset="0"/>
              </a:endParaRPr>
            </a:p>
          </p:txBody>
        </p:sp>
        <p:sp>
          <p:nvSpPr>
            <p:cNvPr id="32775" name="Rectangle 7"/>
            <p:cNvSpPr>
              <a:spLocks noChangeArrowheads="1"/>
            </p:cNvSpPr>
            <p:nvPr/>
          </p:nvSpPr>
          <p:spPr bwMode="auto">
            <a:xfrm>
              <a:off x="2438400" y="1970089"/>
              <a:ext cx="7010400" cy="3175"/>
            </a:xfrm>
            <a:prstGeom prst="rect">
              <a:avLst/>
            </a:prstGeom>
            <a:solidFill>
              <a:srgbClr val="000000"/>
            </a:solidFill>
            <a:ln w="0">
              <a:solidFill>
                <a:srgbClr val="000000"/>
              </a:solidFill>
              <a:miter lim="800000"/>
              <a:headEnd/>
              <a:tailEnd/>
            </a:ln>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2000">
                <a:latin typeface="Constantia" panose="02030602050306030303" pitchFamily="18" charset="0"/>
              </a:endParaRPr>
            </a:p>
          </p:txBody>
        </p:sp>
        <p:sp>
          <p:nvSpPr>
            <p:cNvPr id="32776" name="Rectangle 8"/>
            <p:cNvSpPr>
              <a:spLocks noChangeArrowheads="1"/>
            </p:cNvSpPr>
            <p:nvPr/>
          </p:nvSpPr>
          <p:spPr bwMode="auto">
            <a:xfrm>
              <a:off x="2570164" y="2124075"/>
              <a:ext cx="329770"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CLK</a:t>
              </a:r>
              <a:endParaRPr lang="en-US" altLang="en-US" sz="2000">
                <a:latin typeface="Constantia" panose="02030602050306030303" pitchFamily="18" charset="0"/>
              </a:endParaRPr>
            </a:p>
          </p:txBody>
        </p:sp>
        <p:sp>
          <p:nvSpPr>
            <p:cNvPr id="32777" name="Rectangle 9"/>
            <p:cNvSpPr>
              <a:spLocks noChangeArrowheads="1"/>
            </p:cNvSpPr>
            <p:nvPr/>
          </p:nvSpPr>
          <p:spPr bwMode="auto">
            <a:xfrm>
              <a:off x="4554538" y="2124075"/>
              <a:ext cx="113095"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A</a:t>
              </a:r>
              <a:endParaRPr lang="en-US" altLang="en-US" sz="2000">
                <a:latin typeface="Constantia" panose="02030602050306030303" pitchFamily="18" charset="0"/>
              </a:endParaRPr>
            </a:p>
          </p:txBody>
        </p:sp>
        <p:sp>
          <p:nvSpPr>
            <p:cNvPr id="32778" name="Rectangle 10"/>
            <p:cNvSpPr>
              <a:spLocks noChangeArrowheads="1"/>
            </p:cNvSpPr>
            <p:nvPr/>
          </p:nvSpPr>
          <p:spPr bwMode="auto">
            <a:xfrm>
              <a:off x="4797426" y="2124075"/>
              <a:ext cx="591895"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33-MHz</a:t>
              </a:r>
              <a:endParaRPr lang="en-US" altLang="en-US" sz="2000">
                <a:latin typeface="Constantia" panose="02030602050306030303" pitchFamily="18" charset="0"/>
              </a:endParaRPr>
            </a:p>
          </p:txBody>
        </p:sp>
        <p:sp>
          <p:nvSpPr>
            <p:cNvPr id="32779" name="Rectangle 11"/>
            <p:cNvSpPr>
              <a:spLocks noChangeArrowheads="1"/>
            </p:cNvSpPr>
            <p:nvPr/>
          </p:nvSpPr>
          <p:spPr bwMode="auto">
            <a:xfrm>
              <a:off x="5611813" y="2124075"/>
              <a:ext cx="150087"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or</a:t>
              </a:r>
              <a:endParaRPr lang="en-US" altLang="en-US" sz="2000">
                <a:latin typeface="Constantia" panose="02030602050306030303" pitchFamily="18" charset="0"/>
              </a:endParaRPr>
            </a:p>
          </p:txBody>
        </p:sp>
        <p:sp>
          <p:nvSpPr>
            <p:cNvPr id="32780" name="Rectangle 12"/>
            <p:cNvSpPr>
              <a:spLocks noChangeArrowheads="1"/>
            </p:cNvSpPr>
            <p:nvPr/>
          </p:nvSpPr>
          <p:spPr bwMode="auto">
            <a:xfrm>
              <a:off x="5878514" y="2124075"/>
              <a:ext cx="591895"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66-MHz</a:t>
              </a:r>
              <a:endParaRPr lang="en-US" altLang="en-US" sz="2000">
                <a:latin typeface="Constantia" panose="02030602050306030303" pitchFamily="18" charset="0"/>
              </a:endParaRPr>
            </a:p>
          </p:txBody>
        </p:sp>
        <p:sp>
          <p:nvSpPr>
            <p:cNvPr id="32781" name="Rectangle 13"/>
            <p:cNvSpPr>
              <a:spLocks noChangeArrowheads="1"/>
            </p:cNvSpPr>
            <p:nvPr/>
          </p:nvSpPr>
          <p:spPr bwMode="auto">
            <a:xfrm>
              <a:off x="6715126" y="2124075"/>
              <a:ext cx="432295"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clock.</a:t>
              </a:r>
              <a:endParaRPr lang="en-US" altLang="en-US" sz="2000">
                <a:latin typeface="Constantia" panose="02030602050306030303" pitchFamily="18" charset="0"/>
              </a:endParaRPr>
            </a:p>
          </p:txBody>
        </p:sp>
        <p:sp>
          <p:nvSpPr>
            <p:cNvPr id="32782" name="Rectangle 16"/>
            <p:cNvSpPr>
              <a:spLocks noChangeArrowheads="1"/>
            </p:cNvSpPr>
            <p:nvPr/>
          </p:nvSpPr>
          <p:spPr bwMode="auto">
            <a:xfrm>
              <a:off x="2570164" y="2532063"/>
              <a:ext cx="687021"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FRAME#</a:t>
              </a:r>
              <a:endParaRPr lang="en-US" altLang="en-US" sz="2000">
                <a:latin typeface="Constantia" panose="02030602050306030303" pitchFamily="18" charset="0"/>
              </a:endParaRPr>
            </a:p>
          </p:txBody>
        </p:sp>
        <p:sp>
          <p:nvSpPr>
            <p:cNvPr id="32783" name="Rectangle 17"/>
            <p:cNvSpPr>
              <a:spLocks noChangeArrowheads="1"/>
            </p:cNvSpPr>
            <p:nvPr/>
          </p:nvSpPr>
          <p:spPr bwMode="auto">
            <a:xfrm>
              <a:off x="4554539" y="2532063"/>
              <a:ext cx="347738"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Sent</a:t>
              </a:r>
              <a:endParaRPr lang="en-US" altLang="en-US" sz="2000">
                <a:latin typeface="Constantia" panose="02030602050306030303" pitchFamily="18" charset="0"/>
              </a:endParaRPr>
            </a:p>
          </p:txBody>
        </p:sp>
        <p:sp>
          <p:nvSpPr>
            <p:cNvPr id="32784" name="Rectangle 19"/>
            <p:cNvSpPr>
              <a:spLocks noChangeArrowheads="1"/>
            </p:cNvSpPr>
            <p:nvPr/>
          </p:nvSpPr>
          <p:spPr bwMode="auto">
            <a:xfrm>
              <a:off x="5038725" y="2532063"/>
              <a:ext cx="9406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b</a:t>
              </a:r>
              <a:endParaRPr lang="en-US" altLang="en-US" sz="2000">
                <a:latin typeface="Constantia" panose="02030602050306030303" pitchFamily="18" charset="0"/>
              </a:endParaRPr>
            </a:p>
          </p:txBody>
        </p:sp>
        <p:sp>
          <p:nvSpPr>
            <p:cNvPr id="32785" name="Rectangle 20"/>
            <p:cNvSpPr>
              <a:spLocks noChangeArrowheads="1"/>
            </p:cNvSpPr>
            <p:nvPr/>
          </p:nvSpPr>
          <p:spPr bwMode="auto">
            <a:xfrm>
              <a:off x="5149850" y="2532063"/>
              <a:ext cx="84556"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y</a:t>
              </a:r>
              <a:endParaRPr lang="en-US" altLang="en-US" sz="2000">
                <a:latin typeface="Constantia" panose="02030602050306030303" pitchFamily="18" charset="0"/>
              </a:endParaRPr>
            </a:p>
          </p:txBody>
        </p:sp>
        <p:sp>
          <p:nvSpPr>
            <p:cNvPr id="32786" name="Rectangle 21"/>
            <p:cNvSpPr>
              <a:spLocks noChangeArrowheads="1"/>
            </p:cNvSpPr>
            <p:nvPr/>
          </p:nvSpPr>
          <p:spPr bwMode="auto">
            <a:xfrm>
              <a:off x="5348288" y="2532063"/>
              <a:ext cx="234644"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the</a:t>
              </a:r>
              <a:endParaRPr lang="en-US" altLang="en-US" sz="2000">
                <a:latin typeface="Constantia" panose="02030602050306030303" pitchFamily="18" charset="0"/>
              </a:endParaRPr>
            </a:p>
          </p:txBody>
        </p:sp>
        <p:sp>
          <p:nvSpPr>
            <p:cNvPr id="32787" name="Rectangle 22"/>
            <p:cNvSpPr>
              <a:spLocks noChangeArrowheads="1"/>
            </p:cNvSpPr>
            <p:nvPr/>
          </p:nvSpPr>
          <p:spPr bwMode="auto">
            <a:xfrm>
              <a:off x="5722939" y="2532063"/>
              <a:ext cx="54538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initiator</a:t>
              </a:r>
              <a:endParaRPr lang="en-US" altLang="en-US" sz="2000">
                <a:latin typeface="Constantia" panose="02030602050306030303" pitchFamily="18" charset="0"/>
              </a:endParaRPr>
            </a:p>
          </p:txBody>
        </p:sp>
        <p:sp>
          <p:nvSpPr>
            <p:cNvPr id="32788" name="Rectangle 23"/>
            <p:cNvSpPr>
              <a:spLocks noChangeArrowheads="1"/>
            </p:cNvSpPr>
            <p:nvPr/>
          </p:nvSpPr>
          <p:spPr bwMode="auto">
            <a:xfrm>
              <a:off x="6500813" y="2532063"/>
              <a:ext cx="140575"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to</a:t>
              </a:r>
              <a:endParaRPr lang="en-US" altLang="en-US" sz="2000">
                <a:latin typeface="Constantia" panose="02030602050306030303" pitchFamily="18" charset="0"/>
              </a:endParaRPr>
            </a:p>
          </p:txBody>
        </p:sp>
        <p:sp>
          <p:nvSpPr>
            <p:cNvPr id="32789" name="Rectangle 24"/>
            <p:cNvSpPr>
              <a:spLocks noChangeArrowheads="1"/>
            </p:cNvSpPr>
            <p:nvPr/>
          </p:nvSpPr>
          <p:spPr bwMode="auto">
            <a:xfrm>
              <a:off x="6765926" y="2532063"/>
              <a:ext cx="58343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indicate</a:t>
              </a:r>
              <a:endParaRPr lang="en-US" altLang="en-US" sz="2000">
                <a:latin typeface="Constantia" panose="02030602050306030303" pitchFamily="18" charset="0"/>
              </a:endParaRPr>
            </a:p>
          </p:txBody>
        </p:sp>
        <p:sp>
          <p:nvSpPr>
            <p:cNvPr id="32790" name="Rectangle 25"/>
            <p:cNvSpPr>
              <a:spLocks noChangeArrowheads="1"/>
            </p:cNvSpPr>
            <p:nvPr/>
          </p:nvSpPr>
          <p:spPr bwMode="auto">
            <a:xfrm>
              <a:off x="7545388" y="2532063"/>
              <a:ext cx="234644"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the</a:t>
              </a:r>
              <a:endParaRPr lang="en-US" altLang="en-US" sz="2000">
                <a:latin typeface="Constantia" panose="02030602050306030303" pitchFamily="18" charset="0"/>
              </a:endParaRPr>
            </a:p>
          </p:txBody>
        </p:sp>
        <p:sp>
          <p:nvSpPr>
            <p:cNvPr id="32791" name="Rectangle 26"/>
            <p:cNvSpPr>
              <a:spLocks noChangeArrowheads="1"/>
            </p:cNvSpPr>
            <p:nvPr/>
          </p:nvSpPr>
          <p:spPr bwMode="auto">
            <a:xfrm>
              <a:off x="7921626" y="2532063"/>
              <a:ext cx="610920"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duration</a:t>
              </a:r>
              <a:endParaRPr lang="en-US" altLang="en-US" sz="2000">
                <a:latin typeface="Constantia" panose="02030602050306030303" pitchFamily="18" charset="0"/>
              </a:endParaRPr>
            </a:p>
          </p:txBody>
        </p:sp>
        <p:sp>
          <p:nvSpPr>
            <p:cNvPr id="32792" name="Rectangle 27"/>
            <p:cNvSpPr>
              <a:spLocks noChangeArrowheads="1"/>
            </p:cNvSpPr>
            <p:nvPr/>
          </p:nvSpPr>
          <p:spPr bwMode="auto">
            <a:xfrm>
              <a:off x="8743950" y="2532063"/>
              <a:ext cx="140575"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of</a:t>
              </a:r>
              <a:endParaRPr lang="en-US" altLang="en-US" sz="2000">
                <a:latin typeface="Constantia" panose="02030602050306030303" pitchFamily="18" charset="0"/>
              </a:endParaRPr>
            </a:p>
          </p:txBody>
        </p:sp>
        <p:sp>
          <p:nvSpPr>
            <p:cNvPr id="32793" name="Rectangle 28"/>
            <p:cNvSpPr>
              <a:spLocks noChangeArrowheads="1"/>
            </p:cNvSpPr>
            <p:nvPr/>
          </p:nvSpPr>
          <p:spPr bwMode="auto">
            <a:xfrm>
              <a:off x="8985250" y="2532063"/>
              <a:ext cx="9406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a</a:t>
              </a:r>
              <a:endParaRPr lang="en-US" altLang="en-US" sz="2000">
                <a:latin typeface="Constantia" panose="02030602050306030303" pitchFamily="18" charset="0"/>
              </a:endParaRPr>
            </a:p>
          </p:txBody>
        </p:sp>
        <p:sp>
          <p:nvSpPr>
            <p:cNvPr id="32794" name="Rectangle 29"/>
            <p:cNvSpPr>
              <a:spLocks noChangeArrowheads="1"/>
            </p:cNvSpPr>
            <p:nvPr/>
          </p:nvSpPr>
          <p:spPr bwMode="auto">
            <a:xfrm>
              <a:off x="4554539" y="2838450"/>
              <a:ext cx="873044"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transaction.</a:t>
              </a:r>
              <a:endParaRPr lang="en-US" altLang="en-US" sz="2000">
                <a:latin typeface="Constantia" panose="02030602050306030303" pitchFamily="18" charset="0"/>
              </a:endParaRPr>
            </a:p>
          </p:txBody>
        </p:sp>
        <p:sp>
          <p:nvSpPr>
            <p:cNvPr id="32795" name="Rectangle 30"/>
            <p:cNvSpPr>
              <a:spLocks noChangeArrowheads="1"/>
            </p:cNvSpPr>
            <p:nvPr/>
          </p:nvSpPr>
          <p:spPr bwMode="auto">
            <a:xfrm>
              <a:off x="2570163" y="3249613"/>
              <a:ext cx="235701"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AD</a:t>
              </a:r>
              <a:endParaRPr lang="en-US" altLang="en-US" sz="2000">
                <a:latin typeface="Constantia" panose="02030602050306030303" pitchFamily="18" charset="0"/>
              </a:endParaRPr>
            </a:p>
          </p:txBody>
        </p:sp>
        <p:sp>
          <p:nvSpPr>
            <p:cNvPr id="32796" name="Rectangle 31"/>
            <p:cNvSpPr>
              <a:spLocks noChangeArrowheads="1"/>
            </p:cNvSpPr>
            <p:nvPr/>
          </p:nvSpPr>
          <p:spPr bwMode="auto">
            <a:xfrm>
              <a:off x="4554538" y="3249613"/>
              <a:ext cx="188138"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32</a:t>
              </a:r>
              <a:endParaRPr lang="en-US" altLang="en-US" sz="2000">
                <a:latin typeface="Constantia" panose="02030602050306030303" pitchFamily="18" charset="0"/>
              </a:endParaRPr>
            </a:p>
          </p:txBody>
        </p:sp>
        <p:sp>
          <p:nvSpPr>
            <p:cNvPr id="32797" name="Rectangle 32"/>
            <p:cNvSpPr>
              <a:spLocks noChangeArrowheads="1"/>
            </p:cNvSpPr>
            <p:nvPr/>
          </p:nvSpPr>
          <p:spPr bwMode="auto">
            <a:xfrm>
              <a:off x="4886326" y="3249613"/>
              <a:ext cx="976626"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dirty="0">
                  <a:solidFill>
                    <a:srgbClr val="000000"/>
                  </a:solidFill>
                  <a:latin typeface="Computer Modern"/>
                </a:rPr>
                <a:t>address/data</a:t>
              </a:r>
              <a:endParaRPr lang="en-US" altLang="en-US" sz="2000" dirty="0">
                <a:latin typeface="Constantia" panose="02030602050306030303" pitchFamily="18" charset="0"/>
              </a:endParaRPr>
            </a:p>
          </p:txBody>
        </p:sp>
        <p:sp>
          <p:nvSpPr>
            <p:cNvPr id="32798" name="Rectangle 33"/>
            <p:cNvSpPr>
              <a:spLocks noChangeArrowheads="1"/>
            </p:cNvSpPr>
            <p:nvPr/>
          </p:nvSpPr>
          <p:spPr bwMode="auto">
            <a:xfrm>
              <a:off x="6078538" y="3249613"/>
              <a:ext cx="395301"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lines,</a:t>
              </a:r>
              <a:endParaRPr lang="en-US" altLang="en-US" sz="2000">
                <a:latin typeface="Constantia" panose="02030602050306030303" pitchFamily="18" charset="0"/>
              </a:endParaRPr>
            </a:p>
          </p:txBody>
        </p:sp>
        <p:sp>
          <p:nvSpPr>
            <p:cNvPr id="32799" name="Rectangle 34"/>
            <p:cNvSpPr>
              <a:spLocks noChangeArrowheads="1"/>
            </p:cNvSpPr>
            <p:nvPr/>
          </p:nvSpPr>
          <p:spPr bwMode="auto">
            <a:xfrm>
              <a:off x="6650039" y="3249613"/>
              <a:ext cx="433351"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which</a:t>
              </a:r>
              <a:endParaRPr lang="en-US" altLang="en-US" sz="2000">
                <a:latin typeface="Constantia" panose="02030602050306030303" pitchFamily="18" charset="0"/>
              </a:endParaRPr>
            </a:p>
          </p:txBody>
        </p:sp>
        <p:sp>
          <p:nvSpPr>
            <p:cNvPr id="32800" name="Rectangle 36"/>
            <p:cNvSpPr>
              <a:spLocks noChangeArrowheads="1"/>
            </p:cNvSpPr>
            <p:nvPr/>
          </p:nvSpPr>
          <p:spPr bwMode="auto">
            <a:xfrm>
              <a:off x="7310438" y="3249613"/>
              <a:ext cx="319200"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may</a:t>
              </a:r>
              <a:endParaRPr lang="en-US" altLang="en-US" sz="2000">
                <a:latin typeface="Constantia" panose="02030602050306030303" pitchFamily="18" charset="0"/>
              </a:endParaRPr>
            </a:p>
          </p:txBody>
        </p:sp>
        <p:sp>
          <p:nvSpPr>
            <p:cNvPr id="32801" name="Rectangle 38"/>
            <p:cNvSpPr>
              <a:spLocks noChangeArrowheads="1"/>
            </p:cNvSpPr>
            <p:nvPr/>
          </p:nvSpPr>
          <p:spPr bwMode="auto">
            <a:xfrm>
              <a:off x="7783513" y="3249613"/>
              <a:ext cx="9406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b</a:t>
              </a:r>
              <a:endParaRPr lang="en-US" altLang="en-US" sz="2000">
                <a:latin typeface="Constantia" panose="02030602050306030303" pitchFamily="18" charset="0"/>
              </a:endParaRPr>
            </a:p>
          </p:txBody>
        </p:sp>
        <p:sp>
          <p:nvSpPr>
            <p:cNvPr id="32802" name="Rectangle 39"/>
            <p:cNvSpPr>
              <a:spLocks noChangeArrowheads="1"/>
            </p:cNvSpPr>
            <p:nvPr/>
          </p:nvSpPr>
          <p:spPr bwMode="auto">
            <a:xfrm>
              <a:off x="7880350" y="3249613"/>
              <a:ext cx="9406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e</a:t>
              </a:r>
              <a:endParaRPr lang="en-US" altLang="en-US" sz="2000">
                <a:latin typeface="Constantia" panose="02030602050306030303" pitchFamily="18" charset="0"/>
              </a:endParaRPr>
            </a:p>
          </p:txBody>
        </p:sp>
        <p:sp>
          <p:nvSpPr>
            <p:cNvPr id="32803" name="Rectangle 40"/>
            <p:cNvSpPr>
              <a:spLocks noChangeArrowheads="1"/>
            </p:cNvSpPr>
            <p:nvPr/>
          </p:nvSpPr>
          <p:spPr bwMode="auto">
            <a:xfrm>
              <a:off x="8045451" y="3249613"/>
              <a:ext cx="715558"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optionally</a:t>
              </a:r>
              <a:endParaRPr lang="en-US" altLang="en-US" sz="2000">
                <a:latin typeface="Constantia" panose="02030602050306030303" pitchFamily="18" charset="0"/>
              </a:endParaRPr>
            </a:p>
          </p:txBody>
        </p:sp>
        <p:sp>
          <p:nvSpPr>
            <p:cNvPr id="32804" name="Rectangle 41"/>
            <p:cNvSpPr>
              <a:spLocks noChangeArrowheads="1"/>
            </p:cNvSpPr>
            <p:nvPr/>
          </p:nvSpPr>
          <p:spPr bwMode="auto">
            <a:xfrm>
              <a:off x="4554539" y="3556000"/>
              <a:ext cx="733527"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increased</a:t>
              </a:r>
              <a:endParaRPr lang="en-US" altLang="en-US" sz="2000">
                <a:latin typeface="Constantia" panose="02030602050306030303" pitchFamily="18" charset="0"/>
              </a:endParaRPr>
            </a:p>
          </p:txBody>
        </p:sp>
        <p:sp>
          <p:nvSpPr>
            <p:cNvPr id="32805" name="Rectangle 42"/>
            <p:cNvSpPr>
              <a:spLocks noChangeArrowheads="1"/>
            </p:cNvSpPr>
            <p:nvPr/>
          </p:nvSpPr>
          <p:spPr bwMode="auto">
            <a:xfrm>
              <a:off x="5502275" y="3556000"/>
              <a:ext cx="140575"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to</a:t>
              </a:r>
              <a:endParaRPr lang="en-US" altLang="en-US" sz="2000">
                <a:latin typeface="Constantia" panose="02030602050306030303" pitchFamily="18" charset="0"/>
              </a:endParaRPr>
            </a:p>
          </p:txBody>
        </p:sp>
        <p:sp>
          <p:nvSpPr>
            <p:cNvPr id="32806" name="Rectangle 43"/>
            <p:cNvSpPr>
              <a:spLocks noChangeArrowheads="1"/>
            </p:cNvSpPr>
            <p:nvPr/>
          </p:nvSpPr>
          <p:spPr bwMode="auto">
            <a:xfrm>
              <a:off x="5767388" y="3556000"/>
              <a:ext cx="234644"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64.</a:t>
              </a:r>
              <a:endParaRPr lang="en-US" altLang="en-US" sz="2000">
                <a:latin typeface="Constantia" panose="02030602050306030303" pitchFamily="18" charset="0"/>
              </a:endParaRPr>
            </a:p>
          </p:txBody>
        </p:sp>
        <p:sp>
          <p:nvSpPr>
            <p:cNvPr id="32807" name="Rectangle 44"/>
            <p:cNvSpPr>
              <a:spLocks noChangeArrowheads="1"/>
            </p:cNvSpPr>
            <p:nvPr/>
          </p:nvSpPr>
          <p:spPr bwMode="auto">
            <a:xfrm>
              <a:off x="2570164" y="3992563"/>
              <a:ext cx="489370"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C/BE#</a:t>
              </a:r>
              <a:endParaRPr lang="en-US" altLang="en-US" sz="2000">
                <a:latin typeface="Constantia" panose="02030602050306030303" pitchFamily="18" charset="0"/>
              </a:endParaRPr>
            </a:p>
          </p:txBody>
        </p:sp>
        <p:sp>
          <p:nvSpPr>
            <p:cNvPr id="32808" name="Rectangle 45"/>
            <p:cNvSpPr>
              <a:spLocks noChangeArrowheads="1"/>
            </p:cNvSpPr>
            <p:nvPr/>
          </p:nvSpPr>
          <p:spPr bwMode="auto">
            <a:xfrm>
              <a:off x="4554538" y="3992563"/>
              <a:ext cx="9406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4</a:t>
              </a:r>
              <a:endParaRPr lang="en-US" altLang="en-US" sz="2000">
                <a:latin typeface="Constantia" panose="02030602050306030303" pitchFamily="18" charset="0"/>
              </a:endParaRPr>
            </a:p>
          </p:txBody>
        </p:sp>
        <p:sp>
          <p:nvSpPr>
            <p:cNvPr id="32809" name="Rectangle 46"/>
            <p:cNvSpPr>
              <a:spLocks noChangeArrowheads="1"/>
            </p:cNvSpPr>
            <p:nvPr/>
          </p:nvSpPr>
          <p:spPr bwMode="auto">
            <a:xfrm>
              <a:off x="4730751" y="3992563"/>
              <a:ext cx="1672103"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command/byte-enable</a:t>
              </a:r>
              <a:endParaRPr lang="en-US" altLang="en-US" sz="2000">
                <a:latin typeface="Constantia" panose="02030602050306030303" pitchFamily="18" charset="0"/>
              </a:endParaRPr>
            </a:p>
          </p:txBody>
        </p:sp>
        <p:sp>
          <p:nvSpPr>
            <p:cNvPr id="32810" name="Rectangle 48"/>
            <p:cNvSpPr>
              <a:spLocks noChangeArrowheads="1"/>
            </p:cNvSpPr>
            <p:nvPr/>
          </p:nvSpPr>
          <p:spPr bwMode="auto">
            <a:xfrm>
              <a:off x="6761164" y="3992563"/>
              <a:ext cx="348795"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lines</a:t>
              </a:r>
              <a:endParaRPr lang="en-US" altLang="en-US" sz="2000">
                <a:latin typeface="Constantia" panose="02030602050306030303" pitchFamily="18" charset="0"/>
              </a:endParaRPr>
            </a:p>
          </p:txBody>
        </p:sp>
        <p:sp>
          <p:nvSpPr>
            <p:cNvPr id="32811" name="Rectangle 49"/>
            <p:cNvSpPr>
              <a:spLocks noChangeArrowheads="1"/>
            </p:cNvSpPr>
            <p:nvPr/>
          </p:nvSpPr>
          <p:spPr bwMode="auto">
            <a:xfrm>
              <a:off x="7246938" y="3992563"/>
              <a:ext cx="150087"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(8</a:t>
              </a:r>
              <a:endParaRPr lang="en-US" altLang="en-US" sz="2000">
                <a:latin typeface="Constantia" panose="02030602050306030303" pitchFamily="18" charset="0"/>
              </a:endParaRPr>
            </a:p>
          </p:txBody>
        </p:sp>
        <p:sp>
          <p:nvSpPr>
            <p:cNvPr id="32812" name="Rectangle 50"/>
            <p:cNvSpPr>
              <a:spLocks noChangeArrowheads="1"/>
            </p:cNvSpPr>
            <p:nvPr/>
          </p:nvSpPr>
          <p:spPr bwMode="auto">
            <a:xfrm>
              <a:off x="7510463" y="3992563"/>
              <a:ext cx="196594"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for</a:t>
              </a:r>
              <a:endParaRPr lang="en-US" altLang="en-US" sz="2000">
                <a:latin typeface="Constantia" panose="02030602050306030303" pitchFamily="18" charset="0"/>
              </a:endParaRPr>
            </a:p>
          </p:txBody>
        </p:sp>
        <p:sp>
          <p:nvSpPr>
            <p:cNvPr id="32813" name="Rectangle 51"/>
            <p:cNvSpPr>
              <a:spLocks noChangeArrowheads="1"/>
            </p:cNvSpPr>
            <p:nvPr/>
          </p:nvSpPr>
          <p:spPr bwMode="auto">
            <a:xfrm>
              <a:off x="7862888" y="3992563"/>
              <a:ext cx="9406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a</a:t>
              </a:r>
              <a:endParaRPr lang="en-US" altLang="en-US" sz="2000">
                <a:latin typeface="Constantia" panose="02030602050306030303" pitchFamily="18" charset="0"/>
              </a:endParaRPr>
            </a:p>
          </p:txBody>
        </p:sp>
        <p:sp>
          <p:nvSpPr>
            <p:cNvPr id="32814" name="Rectangle 52"/>
            <p:cNvSpPr>
              <a:spLocks noChangeArrowheads="1"/>
            </p:cNvSpPr>
            <p:nvPr/>
          </p:nvSpPr>
          <p:spPr bwMode="auto">
            <a:xfrm>
              <a:off x="8040688" y="3992563"/>
              <a:ext cx="422782"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64-bit</a:t>
              </a:r>
              <a:endParaRPr lang="en-US" altLang="en-US" sz="2000">
                <a:latin typeface="Constantia" panose="02030602050306030303" pitchFamily="18" charset="0"/>
              </a:endParaRPr>
            </a:p>
          </p:txBody>
        </p:sp>
        <p:sp>
          <p:nvSpPr>
            <p:cNvPr id="32815" name="Rectangle 53"/>
            <p:cNvSpPr>
              <a:spLocks noChangeArrowheads="1"/>
            </p:cNvSpPr>
            <p:nvPr/>
          </p:nvSpPr>
          <p:spPr bwMode="auto">
            <a:xfrm>
              <a:off x="8656639" y="3992563"/>
              <a:ext cx="375220"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bus).</a:t>
              </a:r>
              <a:endParaRPr lang="en-US" altLang="en-US" sz="2000">
                <a:latin typeface="Constantia" panose="02030602050306030303" pitchFamily="18" charset="0"/>
              </a:endParaRPr>
            </a:p>
          </p:txBody>
        </p:sp>
        <p:sp>
          <p:nvSpPr>
            <p:cNvPr id="32816" name="Rectangle 54"/>
            <p:cNvSpPr>
              <a:spLocks noChangeArrowheads="1"/>
            </p:cNvSpPr>
            <p:nvPr/>
          </p:nvSpPr>
          <p:spPr bwMode="auto">
            <a:xfrm>
              <a:off x="2570163" y="4402138"/>
              <a:ext cx="291720"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IRD</a:t>
              </a:r>
              <a:endParaRPr lang="en-US" altLang="en-US" sz="2000">
                <a:latin typeface="Constantia" panose="02030602050306030303" pitchFamily="18" charset="0"/>
              </a:endParaRPr>
            </a:p>
          </p:txBody>
        </p:sp>
        <p:sp>
          <p:nvSpPr>
            <p:cNvPr id="32817" name="Rectangle 55"/>
            <p:cNvSpPr>
              <a:spLocks noChangeArrowheads="1"/>
            </p:cNvSpPr>
            <p:nvPr/>
          </p:nvSpPr>
          <p:spPr bwMode="auto">
            <a:xfrm>
              <a:off x="2861883" y="4416697"/>
              <a:ext cx="25366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dirty="0">
                  <a:solidFill>
                    <a:srgbClr val="000000"/>
                  </a:solidFill>
                  <a:latin typeface="Computer Modern"/>
                </a:rPr>
                <a:t>Y#,</a:t>
              </a:r>
              <a:endParaRPr lang="en-US" altLang="en-US" sz="2000" dirty="0">
                <a:latin typeface="Constantia" panose="02030602050306030303" pitchFamily="18" charset="0"/>
              </a:endParaRPr>
            </a:p>
          </p:txBody>
        </p:sp>
        <p:sp>
          <p:nvSpPr>
            <p:cNvPr id="32818" name="Rectangle 56"/>
            <p:cNvSpPr>
              <a:spLocks noChangeArrowheads="1"/>
            </p:cNvSpPr>
            <p:nvPr/>
          </p:nvSpPr>
          <p:spPr bwMode="auto">
            <a:xfrm>
              <a:off x="3452814" y="4402138"/>
              <a:ext cx="348795"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TRD</a:t>
              </a:r>
              <a:endParaRPr lang="en-US" altLang="en-US" sz="2000">
                <a:latin typeface="Constantia" panose="02030602050306030303" pitchFamily="18" charset="0"/>
              </a:endParaRPr>
            </a:p>
          </p:txBody>
        </p:sp>
        <p:sp>
          <p:nvSpPr>
            <p:cNvPr id="32819" name="Rectangle 57"/>
            <p:cNvSpPr>
              <a:spLocks noChangeArrowheads="1"/>
            </p:cNvSpPr>
            <p:nvPr/>
          </p:nvSpPr>
          <p:spPr bwMode="auto">
            <a:xfrm>
              <a:off x="3798274" y="4402138"/>
              <a:ext cx="207163"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dirty="0">
                  <a:solidFill>
                    <a:srgbClr val="000000"/>
                  </a:solidFill>
                  <a:latin typeface="Computer Modern"/>
                </a:rPr>
                <a:t>Y#</a:t>
              </a:r>
              <a:endParaRPr lang="en-US" altLang="en-US" sz="2000" dirty="0">
                <a:latin typeface="Constantia" panose="02030602050306030303" pitchFamily="18" charset="0"/>
              </a:endParaRPr>
            </a:p>
          </p:txBody>
        </p:sp>
        <p:sp>
          <p:nvSpPr>
            <p:cNvPr id="32820" name="Rectangle 58"/>
            <p:cNvSpPr>
              <a:spLocks noChangeArrowheads="1"/>
            </p:cNvSpPr>
            <p:nvPr/>
          </p:nvSpPr>
          <p:spPr bwMode="auto">
            <a:xfrm>
              <a:off x="4554538" y="4402138"/>
              <a:ext cx="1032645"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Initiator-ready</a:t>
              </a:r>
              <a:endParaRPr lang="en-US" altLang="en-US" sz="2000">
                <a:latin typeface="Constantia" panose="02030602050306030303" pitchFamily="18" charset="0"/>
              </a:endParaRPr>
            </a:p>
          </p:txBody>
        </p:sp>
        <p:sp>
          <p:nvSpPr>
            <p:cNvPr id="32821" name="Rectangle 59"/>
            <p:cNvSpPr>
              <a:spLocks noChangeArrowheads="1"/>
            </p:cNvSpPr>
            <p:nvPr/>
          </p:nvSpPr>
          <p:spPr bwMode="auto">
            <a:xfrm>
              <a:off x="5916614" y="4402138"/>
              <a:ext cx="282207"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and</a:t>
              </a:r>
              <a:endParaRPr lang="en-US" altLang="en-US" sz="2000">
                <a:latin typeface="Constantia" panose="02030602050306030303" pitchFamily="18" charset="0"/>
              </a:endParaRPr>
            </a:p>
          </p:txBody>
        </p:sp>
        <p:sp>
          <p:nvSpPr>
            <p:cNvPr id="32822" name="Rectangle 61"/>
            <p:cNvSpPr>
              <a:spLocks noChangeArrowheads="1"/>
            </p:cNvSpPr>
            <p:nvPr/>
          </p:nvSpPr>
          <p:spPr bwMode="auto">
            <a:xfrm>
              <a:off x="6478589" y="4402138"/>
              <a:ext cx="948384"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Target-ready</a:t>
              </a:r>
              <a:endParaRPr lang="en-US" altLang="en-US" sz="2000">
                <a:latin typeface="Constantia" panose="02030602050306030303" pitchFamily="18" charset="0"/>
              </a:endParaRPr>
            </a:p>
          </p:txBody>
        </p:sp>
        <p:sp>
          <p:nvSpPr>
            <p:cNvPr id="32823" name="Rectangle 62"/>
            <p:cNvSpPr>
              <a:spLocks noChangeArrowheads="1"/>
            </p:cNvSpPr>
            <p:nvPr/>
          </p:nvSpPr>
          <p:spPr bwMode="auto">
            <a:xfrm>
              <a:off x="7564439" y="4402138"/>
              <a:ext cx="573927"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signals.</a:t>
              </a:r>
              <a:endParaRPr lang="en-US" altLang="en-US" sz="2000">
                <a:latin typeface="Constantia" panose="02030602050306030303" pitchFamily="18" charset="0"/>
              </a:endParaRPr>
            </a:p>
          </p:txBody>
        </p:sp>
        <p:sp>
          <p:nvSpPr>
            <p:cNvPr id="32824" name="Rectangle 63"/>
            <p:cNvSpPr>
              <a:spLocks noChangeArrowheads="1"/>
            </p:cNvSpPr>
            <p:nvPr/>
          </p:nvSpPr>
          <p:spPr bwMode="auto">
            <a:xfrm>
              <a:off x="2570164" y="4810125"/>
              <a:ext cx="763121"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DEVSEL#</a:t>
              </a:r>
              <a:endParaRPr lang="en-US" altLang="en-US" sz="2000">
                <a:latin typeface="Constantia" panose="02030602050306030303" pitchFamily="18" charset="0"/>
              </a:endParaRPr>
            </a:p>
          </p:txBody>
        </p:sp>
        <p:sp>
          <p:nvSpPr>
            <p:cNvPr id="32825" name="Rectangle 64"/>
            <p:cNvSpPr>
              <a:spLocks noChangeArrowheads="1"/>
            </p:cNvSpPr>
            <p:nvPr/>
          </p:nvSpPr>
          <p:spPr bwMode="auto">
            <a:xfrm>
              <a:off x="4554538" y="4810125"/>
              <a:ext cx="113095"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A</a:t>
              </a:r>
              <a:endParaRPr lang="en-US" altLang="en-US" sz="2000">
                <a:latin typeface="Constantia" panose="02030602050306030303" pitchFamily="18" charset="0"/>
              </a:endParaRPr>
            </a:p>
          </p:txBody>
        </p:sp>
        <p:sp>
          <p:nvSpPr>
            <p:cNvPr id="32826" name="Rectangle 65"/>
            <p:cNvSpPr>
              <a:spLocks noChangeArrowheads="1"/>
            </p:cNvSpPr>
            <p:nvPr/>
          </p:nvSpPr>
          <p:spPr bwMode="auto">
            <a:xfrm>
              <a:off x="4797426" y="4810125"/>
              <a:ext cx="695476"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response</a:t>
              </a:r>
              <a:endParaRPr lang="en-US" altLang="en-US" sz="2000">
                <a:latin typeface="Constantia" panose="02030602050306030303" pitchFamily="18" charset="0"/>
              </a:endParaRPr>
            </a:p>
          </p:txBody>
        </p:sp>
        <p:sp>
          <p:nvSpPr>
            <p:cNvPr id="32827" name="Rectangle 67"/>
            <p:cNvSpPr>
              <a:spLocks noChangeArrowheads="1"/>
            </p:cNvSpPr>
            <p:nvPr/>
          </p:nvSpPr>
          <p:spPr bwMode="auto">
            <a:xfrm>
              <a:off x="5654675" y="4810125"/>
              <a:ext cx="33716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from</a:t>
              </a:r>
              <a:endParaRPr lang="en-US" altLang="en-US" sz="2000">
                <a:latin typeface="Constantia" panose="02030602050306030303" pitchFamily="18" charset="0"/>
              </a:endParaRPr>
            </a:p>
          </p:txBody>
        </p:sp>
        <p:sp>
          <p:nvSpPr>
            <p:cNvPr id="32828" name="Rectangle 68"/>
            <p:cNvSpPr>
              <a:spLocks noChangeArrowheads="1"/>
            </p:cNvSpPr>
            <p:nvPr/>
          </p:nvSpPr>
          <p:spPr bwMode="auto">
            <a:xfrm>
              <a:off x="6184900" y="4810125"/>
              <a:ext cx="234644"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the</a:t>
              </a:r>
              <a:endParaRPr lang="en-US" altLang="en-US" sz="2000">
                <a:latin typeface="Constantia" panose="02030602050306030303" pitchFamily="18" charset="0"/>
              </a:endParaRPr>
            </a:p>
          </p:txBody>
        </p:sp>
        <p:sp>
          <p:nvSpPr>
            <p:cNvPr id="32829" name="Rectangle 69"/>
            <p:cNvSpPr>
              <a:spLocks noChangeArrowheads="1"/>
            </p:cNvSpPr>
            <p:nvPr/>
          </p:nvSpPr>
          <p:spPr bwMode="auto">
            <a:xfrm>
              <a:off x="6559550" y="4810125"/>
              <a:ext cx="489370"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device</a:t>
              </a:r>
              <a:endParaRPr lang="en-US" altLang="en-US" sz="2000">
                <a:latin typeface="Constantia" panose="02030602050306030303" pitchFamily="18" charset="0"/>
              </a:endParaRPr>
            </a:p>
          </p:txBody>
        </p:sp>
        <p:sp>
          <p:nvSpPr>
            <p:cNvPr id="32830" name="Rectangle 70"/>
            <p:cNvSpPr>
              <a:spLocks noChangeArrowheads="1"/>
            </p:cNvSpPr>
            <p:nvPr/>
          </p:nvSpPr>
          <p:spPr bwMode="auto">
            <a:xfrm>
              <a:off x="7243764" y="4810125"/>
              <a:ext cx="715558"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indicating</a:t>
              </a:r>
              <a:endParaRPr lang="en-US" altLang="en-US" sz="2000">
                <a:latin typeface="Constantia" panose="02030602050306030303" pitchFamily="18" charset="0"/>
              </a:endParaRPr>
            </a:p>
          </p:txBody>
        </p:sp>
        <p:sp>
          <p:nvSpPr>
            <p:cNvPr id="32831" name="Rectangle 71"/>
            <p:cNvSpPr>
              <a:spLocks noChangeArrowheads="1"/>
            </p:cNvSpPr>
            <p:nvPr/>
          </p:nvSpPr>
          <p:spPr bwMode="auto">
            <a:xfrm>
              <a:off x="8210551" y="4810125"/>
              <a:ext cx="281150"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that</a:t>
              </a:r>
              <a:endParaRPr lang="en-US" altLang="en-US" sz="2000">
                <a:latin typeface="Constantia" panose="02030602050306030303" pitchFamily="18" charset="0"/>
              </a:endParaRPr>
            </a:p>
          </p:txBody>
        </p:sp>
        <p:sp>
          <p:nvSpPr>
            <p:cNvPr id="32832" name="Rectangle 72"/>
            <p:cNvSpPr>
              <a:spLocks noChangeArrowheads="1"/>
            </p:cNvSpPr>
            <p:nvPr/>
          </p:nvSpPr>
          <p:spPr bwMode="auto">
            <a:xfrm>
              <a:off x="8694738" y="4810125"/>
              <a:ext cx="84556"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it</a:t>
              </a:r>
              <a:endParaRPr lang="en-US" altLang="en-US" sz="2000">
                <a:latin typeface="Constantia" panose="02030602050306030303" pitchFamily="18" charset="0"/>
              </a:endParaRPr>
            </a:p>
          </p:txBody>
        </p:sp>
        <p:sp>
          <p:nvSpPr>
            <p:cNvPr id="32833" name="Rectangle 73"/>
            <p:cNvSpPr>
              <a:spLocks noChangeArrowheads="1"/>
            </p:cNvSpPr>
            <p:nvPr/>
          </p:nvSpPr>
          <p:spPr bwMode="auto">
            <a:xfrm>
              <a:off x="8916989" y="4810125"/>
              <a:ext cx="272694"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has</a:t>
              </a:r>
              <a:endParaRPr lang="en-US" altLang="en-US" sz="2000">
                <a:latin typeface="Constantia" panose="02030602050306030303" pitchFamily="18" charset="0"/>
              </a:endParaRPr>
            </a:p>
          </p:txBody>
        </p:sp>
        <p:sp>
          <p:nvSpPr>
            <p:cNvPr id="32834" name="Rectangle 74"/>
            <p:cNvSpPr>
              <a:spLocks noChangeArrowheads="1"/>
            </p:cNvSpPr>
            <p:nvPr/>
          </p:nvSpPr>
          <p:spPr bwMode="auto">
            <a:xfrm>
              <a:off x="4554538" y="5119688"/>
              <a:ext cx="827596"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recognized</a:t>
              </a:r>
              <a:endParaRPr lang="en-US" altLang="en-US" sz="2000">
                <a:latin typeface="Constantia" panose="02030602050306030303" pitchFamily="18" charset="0"/>
              </a:endParaRPr>
            </a:p>
          </p:txBody>
        </p:sp>
        <p:sp>
          <p:nvSpPr>
            <p:cNvPr id="32835" name="Rectangle 75"/>
            <p:cNvSpPr>
              <a:spLocks noChangeArrowheads="1"/>
            </p:cNvSpPr>
            <p:nvPr/>
          </p:nvSpPr>
          <p:spPr bwMode="auto">
            <a:xfrm>
              <a:off x="5608638" y="5119688"/>
              <a:ext cx="169112"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its</a:t>
              </a:r>
              <a:endParaRPr lang="en-US" altLang="en-US" sz="2000">
                <a:latin typeface="Constantia" panose="02030602050306030303" pitchFamily="18" charset="0"/>
              </a:endParaRPr>
            </a:p>
          </p:txBody>
        </p:sp>
        <p:sp>
          <p:nvSpPr>
            <p:cNvPr id="32836" name="Rectangle 76"/>
            <p:cNvSpPr>
              <a:spLocks noChangeArrowheads="1"/>
            </p:cNvSpPr>
            <p:nvPr/>
          </p:nvSpPr>
          <p:spPr bwMode="auto">
            <a:xfrm>
              <a:off x="5916614" y="5119688"/>
              <a:ext cx="601407"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address</a:t>
              </a:r>
              <a:endParaRPr lang="en-US" altLang="en-US" sz="2000">
                <a:latin typeface="Constantia" panose="02030602050306030303" pitchFamily="18" charset="0"/>
              </a:endParaRPr>
            </a:p>
          </p:txBody>
        </p:sp>
        <p:sp>
          <p:nvSpPr>
            <p:cNvPr id="32837" name="Rectangle 77"/>
            <p:cNvSpPr>
              <a:spLocks noChangeArrowheads="1"/>
            </p:cNvSpPr>
            <p:nvPr/>
          </p:nvSpPr>
          <p:spPr bwMode="auto">
            <a:xfrm>
              <a:off x="6672264" y="5119688"/>
              <a:ext cx="282207"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and</a:t>
              </a:r>
              <a:endParaRPr lang="en-US" altLang="en-US" sz="2000">
                <a:latin typeface="Constantia" panose="02030602050306030303" pitchFamily="18" charset="0"/>
              </a:endParaRPr>
            </a:p>
          </p:txBody>
        </p:sp>
        <p:sp>
          <p:nvSpPr>
            <p:cNvPr id="32838" name="Rectangle 78"/>
            <p:cNvSpPr>
              <a:spLocks noChangeArrowheads="1"/>
            </p:cNvSpPr>
            <p:nvPr/>
          </p:nvSpPr>
          <p:spPr bwMode="auto">
            <a:xfrm>
              <a:off x="7112000" y="5119688"/>
              <a:ext cx="122607"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is</a:t>
              </a:r>
              <a:endParaRPr lang="en-US" altLang="en-US" sz="2000">
                <a:latin typeface="Constantia" panose="02030602050306030303" pitchFamily="18" charset="0"/>
              </a:endParaRPr>
            </a:p>
          </p:txBody>
        </p:sp>
        <p:sp>
          <p:nvSpPr>
            <p:cNvPr id="32839" name="Rectangle 79"/>
            <p:cNvSpPr>
              <a:spLocks noChangeArrowheads="1"/>
            </p:cNvSpPr>
            <p:nvPr/>
          </p:nvSpPr>
          <p:spPr bwMode="auto">
            <a:xfrm>
              <a:off x="7386638" y="5119688"/>
              <a:ext cx="422782"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ready</a:t>
              </a:r>
              <a:endParaRPr lang="en-US" altLang="en-US" sz="2000">
                <a:latin typeface="Constantia" panose="02030602050306030303" pitchFamily="18" charset="0"/>
              </a:endParaRPr>
            </a:p>
          </p:txBody>
        </p:sp>
        <p:sp>
          <p:nvSpPr>
            <p:cNvPr id="32840" name="Rectangle 80"/>
            <p:cNvSpPr>
              <a:spLocks noChangeArrowheads="1"/>
            </p:cNvSpPr>
            <p:nvPr/>
          </p:nvSpPr>
          <p:spPr bwMode="auto">
            <a:xfrm>
              <a:off x="8024813" y="5119688"/>
              <a:ext cx="196594"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for</a:t>
              </a:r>
              <a:endParaRPr lang="en-US" altLang="en-US" sz="2000">
                <a:latin typeface="Constantia" panose="02030602050306030303" pitchFamily="18" charset="0"/>
              </a:endParaRPr>
            </a:p>
          </p:txBody>
        </p:sp>
        <p:sp>
          <p:nvSpPr>
            <p:cNvPr id="32841" name="Rectangle 81"/>
            <p:cNvSpPr>
              <a:spLocks noChangeArrowheads="1"/>
            </p:cNvSpPr>
            <p:nvPr/>
          </p:nvSpPr>
          <p:spPr bwMode="auto">
            <a:xfrm>
              <a:off x="8421688" y="5119688"/>
              <a:ext cx="9406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a</a:t>
              </a:r>
              <a:endParaRPr lang="en-US" altLang="en-US" sz="2000">
                <a:latin typeface="Constantia" panose="02030602050306030303" pitchFamily="18" charset="0"/>
              </a:endParaRPr>
            </a:p>
          </p:txBody>
        </p:sp>
        <p:sp>
          <p:nvSpPr>
            <p:cNvPr id="32842" name="Rectangle 82"/>
            <p:cNvSpPr>
              <a:spLocks noChangeArrowheads="1"/>
            </p:cNvSpPr>
            <p:nvPr/>
          </p:nvSpPr>
          <p:spPr bwMode="auto">
            <a:xfrm>
              <a:off x="8643938" y="5119688"/>
              <a:ext cx="328713"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data</a:t>
              </a:r>
              <a:endParaRPr lang="en-US" altLang="en-US" sz="2000">
                <a:latin typeface="Constantia" panose="02030602050306030303" pitchFamily="18" charset="0"/>
              </a:endParaRPr>
            </a:p>
          </p:txBody>
        </p:sp>
        <p:sp>
          <p:nvSpPr>
            <p:cNvPr id="32843" name="Rectangle 83"/>
            <p:cNvSpPr>
              <a:spLocks noChangeArrowheads="1"/>
            </p:cNvSpPr>
            <p:nvPr/>
          </p:nvSpPr>
          <p:spPr bwMode="auto">
            <a:xfrm>
              <a:off x="4554539" y="5424488"/>
              <a:ext cx="571813"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transfer</a:t>
              </a:r>
              <a:endParaRPr lang="en-US" altLang="en-US" sz="2000">
                <a:latin typeface="Constantia" panose="02030602050306030303" pitchFamily="18" charset="0"/>
              </a:endParaRPr>
            </a:p>
          </p:txBody>
        </p:sp>
        <p:sp>
          <p:nvSpPr>
            <p:cNvPr id="32844" name="Rectangle 84"/>
            <p:cNvSpPr>
              <a:spLocks noChangeArrowheads="1"/>
            </p:cNvSpPr>
            <p:nvPr/>
          </p:nvSpPr>
          <p:spPr bwMode="auto">
            <a:xfrm>
              <a:off x="5311776" y="5424488"/>
              <a:ext cx="873044"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transaction.</a:t>
              </a:r>
              <a:endParaRPr lang="en-US" altLang="en-US" sz="2000">
                <a:latin typeface="Constantia" panose="02030602050306030303" pitchFamily="18" charset="0"/>
              </a:endParaRPr>
            </a:p>
          </p:txBody>
        </p:sp>
        <p:sp>
          <p:nvSpPr>
            <p:cNvPr id="32845" name="Rectangle 85"/>
            <p:cNvSpPr>
              <a:spLocks noChangeArrowheads="1"/>
            </p:cNvSpPr>
            <p:nvPr/>
          </p:nvSpPr>
          <p:spPr bwMode="auto">
            <a:xfrm>
              <a:off x="2570164" y="5834063"/>
              <a:ext cx="583439"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IDSEL#</a:t>
              </a:r>
              <a:endParaRPr lang="en-US" altLang="en-US" sz="2000">
                <a:latin typeface="Constantia" panose="02030602050306030303" pitchFamily="18" charset="0"/>
              </a:endParaRPr>
            </a:p>
          </p:txBody>
        </p:sp>
        <p:sp>
          <p:nvSpPr>
            <p:cNvPr id="32846" name="Rectangle 86"/>
            <p:cNvSpPr>
              <a:spLocks noChangeArrowheads="1"/>
            </p:cNvSpPr>
            <p:nvPr/>
          </p:nvSpPr>
          <p:spPr bwMode="auto">
            <a:xfrm>
              <a:off x="4554538" y="5834063"/>
              <a:ext cx="884671"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Initialization</a:t>
              </a:r>
              <a:endParaRPr lang="en-US" altLang="en-US" sz="2000">
                <a:latin typeface="Constantia" panose="02030602050306030303" pitchFamily="18" charset="0"/>
              </a:endParaRPr>
            </a:p>
          </p:txBody>
        </p:sp>
        <p:sp>
          <p:nvSpPr>
            <p:cNvPr id="32847" name="Rectangle 87"/>
            <p:cNvSpPr>
              <a:spLocks noChangeArrowheads="1"/>
            </p:cNvSpPr>
            <p:nvPr/>
          </p:nvSpPr>
          <p:spPr bwMode="auto">
            <a:xfrm>
              <a:off x="5854701" y="5834063"/>
              <a:ext cx="517908"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Device</a:t>
              </a:r>
              <a:endParaRPr lang="en-US" altLang="en-US" sz="2000">
                <a:latin typeface="Constantia" panose="02030602050306030303" pitchFamily="18" charset="0"/>
              </a:endParaRPr>
            </a:p>
          </p:txBody>
        </p:sp>
        <p:sp>
          <p:nvSpPr>
            <p:cNvPr id="32848" name="Rectangle 88"/>
            <p:cNvSpPr>
              <a:spLocks noChangeArrowheads="1"/>
            </p:cNvSpPr>
            <p:nvPr/>
          </p:nvSpPr>
          <p:spPr bwMode="auto">
            <a:xfrm>
              <a:off x="6561139" y="5834063"/>
              <a:ext cx="516851" cy="30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Computer Modern"/>
                </a:rPr>
                <a:t>Select.</a:t>
              </a:r>
              <a:endParaRPr lang="en-US" altLang="en-US" sz="2000">
                <a:latin typeface="Constantia" panose="02030602050306030303" pitchFamily="18" charset="0"/>
              </a:endParaRPr>
            </a:p>
          </p:txBody>
        </p:sp>
        <p:sp>
          <p:nvSpPr>
            <p:cNvPr id="32849" name="Rectangle 89"/>
            <p:cNvSpPr>
              <a:spLocks noChangeArrowheads="1"/>
            </p:cNvSpPr>
            <p:nvPr/>
          </p:nvSpPr>
          <p:spPr bwMode="auto">
            <a:xfrm>
              <a:off x="2438400" y="6399214"/>
              <a:ext cx="7010400" cy="1587"/>
            </a:xfrm>
            <a:prstGeom prst="rect">
              <a:avLst/>
            </a:prstGeom>
            <a:solidFill>
              <a:srgbClr val="000000"/>
            </a:solidFill>
            <a:ln w="0">
              <a:solidFill>
                <a:srgbClr val="000000"/>
              </a:solidFill>
              <a:miter lim="800000"/>
              <a:headEnd/>
              <a:tailEnd/>
            </a:ln>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2000">
                <a:latin typeface="Constantia" panose="02030602050306030303" pitchFamily="18" charset="0"/>
              </a:endParaRPr>
            </a:p>
          </p:txBody>
        </p:sp>
      </p:grpSp>
      <p:sp>
        <p:nvSpPr>
          <p:cNvPr id="2" name="Date Placeholder 1"/>
          <p:cNvSpPr>
            <a:spLocks noGrp="1"/>
          </p:cNvSpPr>
          <p:nvPr>
            <p:ph type="dt" sz="quarter" idx="10"/>
          </p:nvPr>
        </p:nvSpPr>
        <p:spPr/>
        <p:txBody>
          <a:bodyPr/>
          <a:lstStyle/>
          <a:p>
            <a:pPr>
              <a:defRPr/>
            </a:pPr>
            <a:fld id="{B3CCCE32-2455-4B52-B6D8-0BF8A7B89315}" type="datetime1">
              <a:rPr lang="en-US"/>
              <a:pPr>
                <a:defRPr/>
              </a:pPr>
              <a:t>10/28/2016</a:t>
            </a:fld>
            <a:endParaRPr lang="en-US"/>
          </a:p>
        </p:txBody>
      </p:sp>
      <p:sp>
        <p:nvSpPr>
          <p:cNvPr id="328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a:spcBef>
                <a:spcPct val="0"/>
              </a:spcBef>
              <a:buClrTx/>
              <a:buSzTx/>
              <a:buFontTx/>
              <a:buNone/>
            </a:pPr>
            <a:fld id="{58460250-72A3-4E6A-9E23-54BB0C1F8A87}" type="slidenum">
              <a:rPr lang="en-US" altLang="en-US" sz="1200">
                <a:solidFill>
                  <a:srgbClr val="B5A788"/>
                </a:solidFill>
                <a:latin typeface="Arial" panose="020B0604020202020204" pitchFamily="34" charset="0"/>
              </a:rPr>
              <a:pPr>
                <a:spcBef>
                  <a:spcPct val="0"/>
                </a:spcBef>
                <a:buClrTx/>
                <a:buSzTx/>
                <a:buFontTx/>
                <a:buNone/>
              </a:pPr>
              <a:t>23</a:t>
            </a:fld>
            <a:endParaRPr lang="en-US" altLang="en-US" sz="1200">
              <a:solidFill>
                <a:srgbClr val="B5A788"/>
              </a:solidFill>
              <a:latin typeface="Arial" panose="020B0604020202020204" pitchFamily="34" charset="0"/>
            </a:endParaRPr>
          </a:p>
        </p:txBody>
      </p:sp>
    </p:spTree>
    <p:extLst>
      <p:ext uri="{BB962C8B-B14F-4D97-AF65-F5344CB8AC3E}">
        <p14:creationId xmlns:p14="http://schemas.microsoft.com/office/powerpoint/2010/main" val="33381955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61" name="Rectangle 78"/>
          <p:cNvSpPr>
            <a:spLocks noChangeArrowheads="1"/>
          </p:cNvSpPr>
          <p:nvPr/>
        </p:nvSpPr>
        <p:spPr bwMode="auto">
          <a:xfrm>
            <a:off x="4114800" y="6172200"/>
            <a:ext cx="441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b="1" dirty="0">
                <a:solidFill>
                  <a:srgbClr val="000000"/>
                </a:solidFill>
                <a:latin typeface="Nimbus Roman No9 L"/>
              </a:rPr>
              <a:t>A read operation on the PCI bus</a:t>
            </a:r>
            <a:endParaRPr lang="en-US" altLang="en-US" sz="2000" b="1" dirty="0">
              <a:latin typeface="Constantia" panose="02030602050306030303" pitchFamily="18" charset="0"/>
            </a:endParaRPr>
          </a:p>
        </p:txBody>
      </p:sp>
      <p:grpSp>
        <p:nvGrpSpPr>
          <p:cNvPr id="3" name="Group 2"/>
          <p:cNvGrpSpPr/>
          <p:nvPr/>
        </p:nvGrpSpPr>
        <p:grpSpPr>
          <a:xfrm>
            <a:off x="349625" y="228600"/>
            <a:ext cx="11322422" cy="5532439"/>
            <a:chOff x="2209801" y="228600"/>
            <a:chExt cx="7751763" cy="5532439"/>
          </a:xfrm>
        </p:grpSpPr>
        <p:sp>
          <p:nvSpPr>
            <p:cNvPr id="33794" name="Line 10"/>
            <p:cNvSpPr>
              <a:spLocks noChangeShapeType="1"/>
            </p:cNvSpPr>
            <p:nvPr/>
          </p:nvSpPr>
          <p:spPr bwMode="auto">
            <a:xfrm flipV="1">
              <a:off x="3724275" y="1238250"/>
              <a:ext cx="1588" cy="452278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795" name="Line 11"/>
            <p:cNvSpPr>
              <a:spLocks noChangeShapeType="1"/>
            </p:cNvSpPr>
            <p:nvPr/>
          </p:nvSpPr>
          <p:spPr bwMode="auto">
            <a:xfrm flipV="1">
              <a:off x="4592639" y="3419476"/>
              <a:ext cx="1587" cy="234156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796" name="Line 12"/>
            <p:cNvSpPr>
              <a:spLocks noChangeShapeType="1"/>
            </p:cNvSpPr>
            <p:nvPr/>
          </p:nvSpPr>
          <p:spPr bwMode="auto">
            <a:xfrm flipV="1">
              <a:off x="5459414" y="3419476"/>
              <a:ext cx="1587" cy="234156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797" name="Line 13"/>
            <p:cNvSpPr>
              <a:spLocks noChangeShapeType="1"/>
            </p:cNvSpPr>
            <p:nvPr/>
          </p:nvSpPr>
          <p:spPr bwMode="auto">
            <a:xfrm flipV="1">
              <a:off x="6327775" y="3419476"/>
              <a:ext cx="1588" cy="234156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798" name="Line 14"/>
            <p:cNvSpPr>
              <a:spLocks noChangeShapeType="1"/>
            </p:cNvSpPr>
            <p:nvPr/>
          </p:nvSpPr>
          <p:spPr bwMode="auto">
            <a:xfrm flipV="1">
              <a:off x="7216775" y="3419476"/>
              <a:ext cx="1588" cy="234156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799" name="Line 15"/>
            <p:cNvSpPr>
              <a:spLocks noChangeShapeType="1"/>
            </p:cNvSpPr>
            <p:nvPr/>
          </p:nvSpPr>
          <p:spPr bwMode="auto">
            <a:xfrm flipV="1">
              <a:off x="8085139" y="3419476"/>
              <a:ext cx="1587" cy="234156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0" name="Line 16"/>
            <p:cNvSpPr>
              <a:spLocks noChangeShapeType="1"/>
            </p:cNvSpPr>
            <p:nvPr/>
          </p:nvSpPr>
          <p:spPr bwMode="auto">
            <a:xfrm flipV="1">
              <a:off x="8951914" y="3419476"/>
              <a:ext cx="1587" cy="234156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1" name="Line 17"/>
            <p:cNvSpPr>
              <a:spLocks noChangeShapeType="1"/>
            </p:cNvSpPr>
            <p:nvPr/>
          </p:nvSpPr>
          <p:spPr bwMode="auto">
            <a:xfrm flipV="1">
              <a:off x="9820275" y="1238250"/>
              <a:ext cx="1588" cy="452278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02" name="Rectangle 18"/>
            <p:cNvSpPr>
              <a:spLocks noChangeArrowheads="1"/>
            </p:cNvSpPr>
            <p:nvPr/>
          </p:nvSpPr>
          <p:spPr bwMode="auto">
            <a:xfrm>
              <a:off x="4106863" y="28892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1</a:t>
              </a:r>
              <a:endParaRPr lang="en-US" altLang="en-US" sz="1800">
                <a:latin typeface="Constantia" panose="02030602050306030303" pitchFamily="18" charset="0"/>
              </a:endParaRPr>
            </a:p>
          </p:txBody>
        </p:sp>
        <p:sp>
          <p:nvSpPr>
            <p:cNvPr id="33803" name="Rectangle 19"/>
            <p:cNvSpPr>
              <a:spLocks noChangeArrowheads="1"/>
            </p:cNvSpPr>
            <p:nvPr/>
          </p:nvSpPr>
          <p:spPr bwMode="auto">
            <a:xfrm>
              <a:off x="4975225" y="28892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2</a:t>
              </a:r>
              <a:endParaRPr lang="en-US" altLang="en-US" sz="1800">
                <a:latin typeface="Constantia" panose="02030602050306030303" pitchFamily="18" charset="0"/>
              </a:endParaRPr>
            </a:p>
          </p:txBody>
        </p:sp>
        <p:sp>
          <p:nvSpPr>
            <p:cNvPr id="33804" name="Rectangle 20"/>
            <p:cNvSpPr>
              <a:spLocks noChangeArrowheads="1"/>
            </p:cNvSpPr>
            <p:nvPr/>
          </p:nvSpPr>
          <p:spPr bwMode="auto">
            <a:xfrm>
              <a:off x="5843588" y="28892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3</a:t>
              </a:r>
              <a:endParaRPr lang="en-US" altLang="en-US" sz="1800">
                <a:latin typeface="Constantia" panose="02030602050306030303" pitchFamily="18" charset="0"/>
              </a:endParaRPr>
            </a:p>
          </p:txBody>
        </p:sp>
        <p:sp>
          <p:nvSpPr>
            <p:cNvPr id="33805" name="Rectangle 21"/>
            <p:cNvSpPr>
              <a:spLocks noChangeArrowheads="1"/>
            </p:cNvSpPr>
            <p:nvPr/>
          </p:nvSpPr>
          <p:spPr bwMode="auto">
            <a:xfrm>
              <a:off x="6732588" y="28892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4</a:t>
              </a:r>
              <a:endParaRPr lang="en-US" altLang="en-US" sz="1800">
                <a:latin typeface="Constantia" panose="02030602050306030303" pitchFamily="18" charset="0"/>
              </a:endParaRPr>
            </a:p>
          </p:txBody>
        </p:sp>
        <p:sp>
          <p:nvSpPr>
            <p:cNvPr id="33806" name="Rectangle 22"/>
            <p:cNvSpPr>
              <a:spLocks noChangeArrowheads="1"/>
            </p:cNvSpPr>
            <p:nvPr/>
          </p:nvSpPr>
          <p:spPr bwMode="auto">
            <a:xfrm>
              <a:off x="7599363" y="28892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5</a:t>
              </a:r>
              <a:endParaRPr lang="en-US" altLang="en-US" sz="1800">
                <a:latin typeface="Constantia" panose="02030602050306030303" pitchFamily="18" charset="0"/>
              </a:endParaRPr>
            </a:p>
          </p:txBody>
        </p:sp>
        <p:sp>
          <p:nvSpPr>
            <p:cNvPr id="33807" name="Rectangle 23"/>
            <p:cNvSpPr>
              <a:spLocks noChangeArrowheads="1"/>
            </p:cNvSpPr>
            <p:nvPr/>
          </p:nvSpPr>
          <p:spPr bwMode="auto">
            <a:xfrm>
              <a:off x="8467725" y="28892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6</a:t>
              </a:r>
              <a:endParaRPr lang="en-US" altLang="en-US" sz="1800">
                <a:latin typeface="Constantia" panose="02030602050306030303" pitchFamily="18" charset="0"/>
              </a:endParaRPr>
            </a:p>
          </p:txBody>
        </p:sp>
        <p:sp>
          <p:nvSpPr>
            <p:cNvPr id="33808" name="Rectangle 24"/>
            <p:cNvSpPr>
              <a:spLocks noChangeArrowheads="1"/>
            </p:cNvSpPr>
            <p:nvPr/>
          </p:nvSpPr>
          <p:spPr bwMode="auto">
            <a:xfrm>
              <a:off x="9336088" y="288925"/>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7</a:t>
              </a:r>
              <a:endParaRPr lang="en-US" altLang="en-US" sz="1800">
                <a:latin typeface="Constantia" panose="02030602050306030303" pitchFamily="18" charset="0"/>
              </a:endParaRPr>
            </a:p>
          </p:txBody>
        </p:sp>
        <p:sp>
          <p:nvSpPr>
            <p:cNvPr id="33809" name="Freeform 25"/>
            <p:cNvSpPr>
              <a:spLocks/>
            </p:cNvSpPr>
            <p:nvPr/>
          </p:nvSpPr>
          <p:spPr bwMode="auto">
            <a:xfrm>
              <a:off x="3279775" y="1541464"/>
              <a:ext cx="6681788" cy="282575"/>
            </a:xfrm>
            <a:custGeom>
              <a:avLst/>
              <a:gdLst>
                <a:gd name="T0" fmla="*/ 2147483646 w 331"/>
                <a:gd name="T1" fmla="*/ 0 h 14"/>
                <a:gd name="T2" fmla="*/ 2147483646 w 331"/>
                <a:gd name="T3" fmla="*/ 0 h 14"/>
                <a:gd name="T4" fmla="*/ 2147483646 w 331"/>
                <a:gd name="T5" fmla="*/ 2147483646 h 14"/>
                <a:gd name="T6" fmla="*/ 2147483646 w 331"/>
                <a:gd name="T7" fmla="*/ 2147483646 h 14"/>
                <a:gd name="T8" fmla="*/ 2147483646 w 331"/>
                <a:gd name="T9" fmla="*/ 0 h 14"/>
                <a:gd name="T10" fmla="*/ 0 w 331"/>
                <a:gd name="T11" fmla="*/ 0 h 14"/>
                <a:gd name="T12" fmla="*/ 0 60000 65536"/>
                <a:gd name="T13" fmla="*/ 0 60000 65536"/>
                <a:gd name="T14" fmla="*/ 0 60000 65536"/>
                <a:gd name="T15" fmla="*/ 0 60000 65536"/>
                <a:gd name="T16" fmla="*/ 0 60000 65536"/>
                <a:gd name="T17" fmla="*/ 0 60000 65536"/>
                <a:gd name="T18" fmla="*/ 0 w 331"/>
                <a:gd name="T19" fmla="*/ 0 h 14"/>
                <a:gd name="T20" fmla="*/ 331 w 33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331" h="14">
                  <a:moveTo>
                    <a:pt x="331" y="0"/>
                  </a:moveTo>
                  <a:lnTo>
                    <a:pt x="209" y="0"/>
                  </a:lnTo>
                  <a:lnTo>
                    <a:pt x="209" y="14"/>
                  </a:lnTo>
                  <a:lnTo>
                    <a:pt x="36" y="14"/>
                  </a:lnTo>
                  <a:lnTo>
                    <a:pt x="36" y="0"/>
                  </a:lnTo>
                  <a:lnTo>
                    <a:pt x="0" y="0"/>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10" name="Line 26"/>
            <p:cNvSpPr>
              <a:spLocks noChangeShapeType="1"/>
            </p:cNvSpPr>
            <p:nvPr/>
          </p:nvSpPr>
          <p:spPr bwMode="auto">
            <a:xfrm flipH="1">
              <a:off x="3279776" y="2409825"/>
              <a:ext cx="727075" cy="1588"/>
            </a:xfrm>
            <a:prstGeom prst="line">
              <a:avLst/>
            </a:prstGeom>
            <a:noFill/>
            <a:ln w="20638">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1" name="Freeform 27"/>
            <p:cNvSpPr>
              <a:spLocks/>
            </p:cNvSpPr>
            <p:nvPr/>
          </p:nvSpPr>
          <p:spPr bwMode="auto">
            <a:xfrm>
              <a:off x="4006851" y="2268539"/>
              <a:ext cx="80963" cy="282575"/>
            </a:xfrm>
            <a:custGeom>
              <a:avLst/>
              <a:gdLst>
                <a:gd name="T0" fmla="*/ 2147483646 w 4"/>
                <a:gd name="T1" fmla="*/ 2147483646 h 14"/>
                <a:gd name="T2" fmla="*/ 0 w 4"/>
                <a:gd name="T3" fmla="*/ 2147483646 h 14"/>
                <a:gd name="T4" fmla="*/ 2147483646 w 4"/>
                <a:gd name="T5" fmla="*/ 0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4" y="14"/>
                  </a:moveTo>
                  <a:lnTo>
                    <a:pt x="0" y="7"/>
                  </a:lnTo>
                  <a:lnTo>
                    <a:pt x="4" y="0"/>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12" name="Freeform 28"/>
            <p:cNvSpPr>
              <a:spLocks/>
            </p:cNvSpPr>
            <p:nvPr/>
          </p:nvSpPr>
          <p:spPr bwMode="auto">
            <a:xfrm>
              <a:off x="4875214" y="2268539"/>
              <a:ext cx="79375" cy="282575"/>
            </a:xfrm>
            <a:custGeom>
              <a:avLst/>
              <a:gdLst>
                <a:gd name="T0" fmla="*/ 0 w 4"/>
                <a:gd name="T1" fmla="*/ 0 h 14"/>
                <a:gd name="T2" fmla="*/ 2147483646 w 4"/>
                <a:gd name="T3" fmla="*/ 2147483646 h 14"/>
                <a:gd name="T4" fmla="*/ 0 w 4"/>
                <a:gd name="T5" fmla="*/ 2147483646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0" y="0"/>
                  </a:moveTo>
                  <a:lnTo>
                    <a:pt x="4" y="7"/>
                  </a:lnTo>
                  <a:lnTo>
                    <a:pt x="0" y="14"/>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13" name="Line 29"/>
            <p:cNvSpPr>
              <a:spLocks noChangeShapeType="1"/>
            </p:cNvSpPr>
            <p:nvPr/>
          </p:nvSpPr>
          <p:spPr bwMode="auto">
            <a:xfrm flipH="1">
              <a:off x="4087813" y="2268539"/>
              <a:ext cx="787400" cy="1587"/>
            </a:xfrm>
            <a:prstGeom prst="line">
              <a:avLst/>
            </a:prstGeom>
            <a:noFill/>
            <a:ln w="20638">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4" name="Line 30"/>
            <p:cNvSpPr>
              <a:spLocks noChangeShapeType="1"/>
            </p:cNvSpPr>
            <p:nvPr/>
          </p:nvSpPr>
          <p:spPr bwMode="auto">
            <a:xfrm flipH="1">
              <a:off x="4087813" y="2551114"/>
              <a:ext cx="787400" cy="1587"/>
            </a:xfrm>
            <a:prstGeom prst="line">
              <a:avLst/>
            </a:prstGeom>
            <a:noFill/>
            <a:ln w="20638">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5" name="Freeform 31"/>
            <p:cNvSpPr>
              <a:spLocks/>
            </p:cNvSpPr>
            <p:nvPr/>
          </p:nvSpPr>
          <p:spPr bwMode="auto">
            <a:xfrm>
              <a:off x="5762626" y="2268539"/>
              <a:ext cx="60325" cy="282575"/>
            </a:xfrm>
            <a:custGeom>
              <a:avLst/>
              <a:gdLst>
                <a:gd name="T0" fmla="*/ 2147483646 w 3"/>
                <a:gd name="T1" fmla="*/ 2147483646 h 14"/>
                <a:gd name="T2" fmla="*/ 0 w 3"/>
                <a:gd name="T3" fmla="*/ 2147483646 h 14"/>
                <a:gd name="T4" fmla="*/ 2147483646 w 3"/>
                <a:gd name="T5" fmla="*/ 0 h 14"/>
                <a:gd name="T6" fmla="*/ 0 60000 65536"/>
                <a:gd name="T7" fmla="*/ 0 60000 65536"/>
                <a:gd name="T8" fmla="*/ 0 60000 65536"/>
                <a:gd name="T9" fmla="*/ 0 w 3"/>
                <a:gd name="T10" fmla="*/ 0 h 14"/>
                <a:gd name="T11" fmla="*/ 3 w 3"/>
                <a:gd name="T12" fmla="*/ 14 h 14"/>
              </a:gdLst>
              <a:ahLst/>
              <a:cxnLst>
                <a:cxn ang="T6">
                  <a:pos x="T0" y="T1"/>
                </a:cxn>
                <a:cxn ang="T7">
                  <a:pos x="T2" y="T3"/>
                </a:cxn>
                <a:cxn ang="T8">
                  <a:pos x="T4" y="T5"/>
                </a:cxn>
              </a:cxnLst>
              <a:rect l="T9" t="T10" r="T11" b="T12"/>
              <a:pathLst>
                <a:path w="3" h="14">
                  <a:moveTo>
                    <a:pt x="3" y="14"/>
                  </a:moveTo>
                  <a:lnTo>
                    <a:pt x="0" y="7"/>
                  </a:lnTo>
                  <a:lnTo>
                    <a:pt x="3" y="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16" name="Freeform 32"/>
            <p:cNvSpPr>
              <a:spLocks/>
            </p:cNvSpPr>
            <p:nvPr/>
          </p:nvSpPr>
          <p:spPr bwMode="auto">
            <a:xfrm>
              <a:off x="6550026" y="2268539"/>
              <a:ext cx="80963" cy="282575"/>
            </a:xfrm>
            <a:custGeom>
              <a:avLst/>
              <a:gdLst>
                <a:gd name="T0" fmla="*/ 0 w 4"/>
                <a:gd name="T1" fmla="*/ 0 h 14"/>
                <a:gd name="T2" fmla="*/ 2147483646 w 4"/>
                <a:gd name="T3" fmla="*/ 2147483646 h 14"/>
                <a:gd name="T4" fmla="*/ 0 w 4"/>
                <a:gd name="T5" fmla="*/ 2147483646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0" y="0"/>
                  </a:moveTo>
                  <a:lnTo>
                    <a:pt x="4" y="7"/>
                  </a:lnTo>
                  <a:lnTo>
                    <a:pt x="0" y="14"/>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17" name="Line 33"/>
            <p:cNvSpPr>
              <a:spLocks noChangeShapeType="1"/>
            </p:cNvSpPr>
            <p:nvPr/>
          </p:nvSpPr>
          <p:spPr bwMode="auto">
            <a:xfrm flipH="1">
              <a:off x="5822951" y="2268539"/>
              <a:ext cx="727075"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8" name="Line 34"/>
            <p:cNvSpPr>
              <a:spLocks noChangeShapeType="1"/>
            </p:cNvSpPr>
            <p:nvPr/>
          </p:nvSpPr>
          <p:spPr bwMode="auto">
            <a:xfrm flipH="1">
              <a:off x="5822951" y="2551114"/>
              <a:ext cx="727075"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9" name="Freeform 35"/>
            <p:cNvSpPr>
              <a:spLocks/>
            </p:cNvSpPr>
            <p:nvPr/>
          </p:nvSpPr>
          <p:spPr bwMode="auto">
            <a:xfrm>
              <a:off x="8367713" y="2268539"/>
              <a:ext cx="80962" cy="282575"/>
            </a:xfrm>
            <a:custGeom>
              <a:avLst/>
              <a:gdLst>
                <a:gd name="T0" fmla="*/ 2147483646 w 4"/>
                <a:gd name="T1" fmla="*/ 2147483646 h 14"/>
                <a:gd name="T2" fmla="*/ 0 w 4"/>
                <a:gd name="T3" fmla="*/ 2147483646 h 14"/>
                <a:gd name="T4" fmla="*/ 2147483646 w 4"/>
                <a:gd name="T5" fmla="*/ 0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4" y="14"/>
                  </a:moveTo>
                  <a:lnTo>
                    <a:pt x="0" y="7"/>
                  </a:lnTo>
                  <a:lnTo>
                    <a:pt x="4" y="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20" name="Freeform 36"/>
            <p:cNvSpPr>
              <a:spLocks/>
            </p:cNvSpPr>
            <p:nvPr/>
          </p:nvSpPr>
          <p:spPr bwMode="auto">
            <a:xfrm>
              <a:off x="9174164" y="2268539"/>
              <a:ext cx="60325" cy="282575"/>
            </a:xfrm>
            <a:custGeom>
              <a:avLst/>
              <a:gdLst>
                <a:gd name="T0" fmla="*/ 0 w 3"/>
                <a:gd name="T1" fmla="*/ 0 h 14"/>
                <a:gd name="T2" fmla="*/ 2147483646 w 3"/>
                <a:gd name="T3" fmla="*/ 2147483646 h 14"/>
                <a:gd name="T4" fmla="*/ 0 w 3"/>
                <a:gd name="T5" fmla="*/ 2147483646 h 14"/>
                <a:gd name="T6" fmla="*/ 0 60000 65536"/>
                <a:gd name="T7" fmla="*/ 0 60000 65536"/>
                <a:gd name="T8" fmla="*/ 0 60000 65536"/>
                <a:gd name="T9" fmla="*/ 0 w 3"/>
                <a:gd name="T10" fmla="*/ 0 h 14"/>
                <a:gd name="T11" fmla="*/ 3 w 3"/>
                <a:gd name="T12" fmla="*/ 14 h 14"/>
              </a:gdLst>
              <a:ahLst/>
              <a:cxnLst>
                <a:cxn ang="T6">
                  <a:pos x="T0" y="T1"/>
                </a:cxn>
                <a:cxn ang="T7">
                  <a:pos x="T2" y="T3"/>
                </a:cxn>
                <a:cxn ang="T8">
                  <a:pos x="T4" y="T5"/>
                </a:cxn>
              </a:cxnLst>
              <a:rect l="T9" t="T10" r="T11" b="T12"/>
              <a:pathLst>
                <a:path w="3" h="14">
                  <a:moveTo>
                    <a:pt x="0" y="0"/>
                  </a:moveTo>
                  <a:lnTo>
                    <a:pt x="3" y="7"/>
                  </a:lnTo>
                  <a:lnTo>
                    <a:pt x="0" y="14"/>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21" name="Line 37"/>
            <p:cNvSpPr>
              <a:spLocks noChangeShapeType="1"/>
            </p:cNvSpPr>
            <p:nvPr/>
          </p:nvSpPr>
          <p:spPr bwMode="auto">
            <a:xfrm flipH="1">
              <a:off x="8448675" y="2268539"/>
              <a:ext cx="725488"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22" name="Freeform 38"/>
            <p:cNvSpPr>
              <a:spLocks/>
            </p:cNvSpPr>
            <p:nvPr/>
          </p:nvSpPr>
          <p:spPr bwMode="auto">
            <a:xfrm>
              <a:off x="4006851" y="2994026"/>
              <a:ext cx="80963" cy="284163"/>
            </a:xfrm>
            <a:custGeom>
              <a:avLst/>
              <a:gdLst>
                <a:gd name="T0" fmla="*/ 2147483646 w 4"/>
                <a:gd name="T1" fmla="*/ 2147483646 h 14"/>
                <a:gd name="T2" fmla="*/ 0 w 4"/>
                <a:gd name="T3" fmla="*/ 2147483646 h 14"/>
                <a:gd name="T4" fmla="*/ 2147483646 w 4"/>
                <a:gd name="T5" fmla="*/ 0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4" y="14"/>
                  </a:moveTo>
                  <a:lnTo>
                    <a:pt x="0" y="7"/>
                  </a:lnTo>
                  <a:lnTo>
                    <a:pt x="4" y="0"/>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23" name="Freeform 39"/>
            <p:cNvSpPr>
              <a:spLocks/>
            </p:cNvSpPr>
            <p:nvPr/>
          </p:nvSpPr>
          <p:spPr bwMode="auto">
            <a:xfrm>
              <a:off x="4875214" y="2994026"/>
              <a:ext cx="79375" cy="284163"/>
            </a:xfrm>
            <a:custGeom>
              <a:avLst/>
              <a:gdLst>
                <a:gd name="T0" fmla="*/ 0 w 4"/>
                <a:gd name="T1" fmla="*/ 0 h 14"/>
                <a:gd name="T2" fmla="*/ 2147483646 w 4"/>
                <a:gd name="T3" fmla="*/ 2147483646 h 14"/>
                <a:gd name="T4" fmla="*/ 0 w 4"/>
                <a:gd name="T5" fmla="*/ 2147483646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0" y="0"/>
                  </a:moveTo>
                  <a:lnTo>
                    <a:pt x="4" y="7"/>
                  </a:lnTo>
                  <a:lnTo>
                    <a:pt x="0" y="14"/>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24" name="Line 40"/>
            <p:cNvSpPr>
              <a:spLocks noChangeShapeType="1"/>
            </p:cNvSpPr>
            <p:nvPr/>
          </p:nvSpPr>
          <p:spPr bwMode="auto">
            <a:xfrm flipH="1">
              <a:off x="4087813" y="2994025"/>
              <a:ext cx="787400" cy="1588"/>
            </a:xfrm>
            <a:prstGeom prst="line">
              <a:avLst/>
            </a:prstGeom>
            <a:noFill/>
            <a:ln w="20638">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25" name="Line 41"/>
            <p:cNvSpPr>
              <a:spLocks noChangeShapeType="1"/>
            </p:cNvSpPr>
            <p:nvPr/>
          </p:nvSpPr>
          <p:spPr bwMode="auto">
            <a:xfrm flipH="1">
              <a:off x="4087813" y="3278189"/>
              <a:ext cx="787400" cy="1587"/>
            </a:xfrm>
            <a:prstGeom prst="line">
              <a:avLst/>
            </a:prstGeom>
            <a:noFill/>
            <a:ln w="20638">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26" name="Line 42"/>
            <p:cNvSpPr>
              <a:spLocks noChangeShapeType="1"/>
            </p:cNvSpPr>
            <p:nvPr/>
          </p:nvSpPr>
          <p:spPr bwMode="auto">
            <a:xfrm flipH="1">
              <a:off x="3279776" y="3136900"/>
              <a:ext cx="727075" cy="1588"/>
            </a:xfrm>
            <a:prstGeom prst="line">
              <a:avLst/>
            </a:prstGeom>
            <a:noFill/>
            <a:ln w="20638">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27" name="Freeform 43"/>
            <p:cNvSpPr>
              <a:spLocks/>
            </p:cNvSpPr>
            <p:nvPr/>
          </p:nvSpPr>
          <p:spPr bwMode="auto">
            <a:xfrm>
              <a:off x="4954588" y="2994026"/>
              <a:ext cx="80962" cy="284163"/>
            </a:xfrm>
            <a:custGeom>
              <a:avLst/>
              <a:gdLst>
                <a:gd name="T0" fmla="*/ 2147483646 w 4"/>
                <a:gd name="T1" fmla="*/ 2147483646 h 14"/>
                <a:gd name="T2" fmla="*/ 0 w 4"/>
                <a:gd name="T3" fmla="*/ 2147483646 h 14"/>
                <a:gd name="T4" fmla="*/ 2147483646 w 4"/>
                <a:gd name="T5" fmla="*/ 0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4" y="14"/>
                  </a:moveTo>
                  <a:lnTo>
                    <a:pt x="0" y="7"/>
                  </a:lnTo>
                  <a:lnTo>
                    <a:pt x="4" y="0"/>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28" name="Freeform 44"/>
            <p:cNvSpPr>
              <a:spLocks/>
            </p:cNvSpPr>
            <p:nvPr/>
          </p:nvSpPr>
          <p:spPr bwMode="auto">
            <a:xfrm>
              <a:off x="9234488" y="2994026"/>
              <a:ext cx="80962" cy="284163"/>
            </a:xfrm>
            <a:custGeom>
              <a:avLst/>
              <a:gdLst>
                <a:gd name="T0" fmla="*/ 0 w 4"/>
                <a:gd name="T1" fmla="*/ 0 h 14"/>
                <a:gd name="T2" fmla="*/ 2147483646 w 4"/>
                <a:gd name="T3" fmla="*/ 2147483646 h 14"/>
                <a:gd name="T4" fmla="*/ 0 w 4"/>
                <a:gd name="T5" fmla="*/ 2147483646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0" y="0"/>
                  </a:moveTo>
                  <a:lnTo>
                    <a:pt x="4" y="7"/>
                  </a:lnTo>
                  <a:lnTo>
                    <a:pt x="0" y="14"/>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29" name="Line 45"/>
            <p:cNvSpPr>
              <a:spLocks noChangeShapeType="1"/>
            </p:cNvSpPr>
            <p:nvPr/>
          </p:nvSpPr>
          <p:spPr bwMode="auto">
            <a:xfrm flipH="1">
              <a:off x="5035550" y="2994025"/>
              <a:ext cx="4198938" cy="1588"/>
            </a:xfrm>
            <a:prstGeom prst="line">
              <a:avLst/>
            </a:prstGeom>
            <a:noFill/>
            <a:ln w="20638">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0" name="Line 46"/>
            <p:cNvSpPr>
              <a:spLocks noChangeShapeType="1"/>
            </p:cNvSpPr>
            <p:nvPr/>
          </p:nvSpPr>
          <p:spPr bwMode="auto">
            <a:xfrm flipH="1">
              <a:off x="5035550" y="3278189"/>
              <a:ext cx="4198938" cy="1587"/>
            </a:xfrm>
            <a:prstGeom prst="line">
              <a:avLst/>
            </a:prstGeom>
            <a:noFill/>
            <a:ln w="20638">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1" name="Line 47"/>
            <p:cNvSpPr>
              <a:spLocks noChangeShapeType="1"/>
            </p:cNvSpPr>
            <p:nvPr/>
          </p:nvSpPr>
          <p:spPr bwMode="auto">
            <a:xfrm flipH="1">
              <a:off x="9315451" y="3136900"/>
              <a:ext cx="646113" cy="1588"/>
            </a:xfrm>
            <a:prstGeom prst="line">
              <a:avLst/>
            </a:prstGeom>
            <a:noFill/>
            <a:ln w="20638">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2" name="Line 48"/>
            <p:cNvSpPr>
              <a:spLocks noChangeShapeType="1"/>
            </p:cNvSpPr>
            <p:nvPr/>
          </p:nvSpPr>
          <p:spPr bwMode="auto">
            <a:xfrm flipH="1">
              <a:off x="8448675" y="2551114"/>
              <a:ext cx="725488"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3" name="Line 49"/>
            <p:cNvSpPr>
              <a:spLocks noChangeShapeType="1"/>
            </p:cNvSpPr>
            <p:nvPr/>
          </p:nvSpPr>
          <p:spPr bwMode="auto">
            <a:xfrm flipH="1">
              <a:off x="9234489" y="2409825"/>
              <a:ext cx="727075" cy="158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4" name="Freeform 50"/>
            <p:cNvSpPr>
              <a:spLocks/>
            </p:cNvSpPr>
            <p:nvPr/>
          </p:nvSpPr>
          <p:spPr bwMode="auto">
            <a:xfrm>
              <a:off x="3279775" y="5175251"/>
              <a:ext cx="6681788" cy="282575"/>
            </a:xfrm>
            <a:custGeom>
              <a:avLst/>
              <a:gdLst>
                <a:gd name="T0" fmla="*/ 2147483646 w 331"/>
                <a:gd name="T1" fmla="*/ 0 h 14"/>
                <a:gd name="T2" fmla="*/ 2147483646 w 331"/>
                <a:gd name="T3" fmla="*/ 0 h 14"/>
                <a:gd name="T4" fmla="*/ 2147483646 w 331"/>
                <a:gd name="T5" fmla="*/ 2147483646 h 14"/>
                <a:gd name="T6" fmla="*/ 2147483646 w 331"/>
                <a:gd name="T7" fmla="*/ 2147483646 h 14"/>
                <a:gd name="T8" fmla="*/ 2147483646 w 331"/>
                <a:gd name="T9" fmla="*/ 0 h 14"/>
                <a:gd name="T10" fmla="*/ 0 w 331"/>
                <a:gd name="T11" fmla="*/ 0 h 14"/>
                <a:gd name="T12" fmla="*/ 0 60000 65536"/>
                <a:gd name="T13" fmla="*/ 0 60000 65536"/>
                <a:gd name="T14" fmla="*/ 0 60000 65536"/>
                <a:gd name="T15" fmla="*/ 0 60000 65536"/>
                <a:gd name="T16" fmla="*/ 0 60000 65536"/>
                <a:gd name="T17" fmla="*/ 0 60000 65536"/>
                <a:gd name="T18" fmla="*/ 0 w 331"/>
                <a:gd name="T19" fmla="*/ 0 h 14"/>
                <a:gd name="T20" fmla="*/ 331 w 33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331" h="14">
                  <a:moveTo>
                    <a:pt x="331" y="0"/>
                  </a:moveTo>
                  <a:lnTo>
                    <a:pt x="295" y="0"/>
                  </a:lnTo>
                  <a:lnTo>
                    <a:pt x="295" y="14"/>
                  </a:lnTo>
                  <a:lnTo>
                    <a:pt x="79" y="14"/>
                  </a:lnTo>
                  <a:lnTo>
                    <a:pt x="79" y="0"/>
                  </a:lnTo>
                  <a:lnTo>
                    <a:pt x="0" y="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35" name="Line 51"/>
            <p:cNvSpPr>
              <a:spLocks noChangeShapeType="1"/>
            </p:cNvSpPr>
            <p:nvPr/>
          </p:nvSpPr>
          <p:spPr bwMode="auto">
            <a:xfrm>
              <a:off x="3724275" y="228600"/>
              <a:ext cx="1588" cy="4445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6" name="Line 52"/>
            <p:cNvSpPr>
              <a:spLocks noChangeShapeType="1"/>
            </p:cNvSpPr>
            <p:nvPr/>
          </p:nvSpPr>
          <p:spPr bwMode="auto">
            <a:xfrm>
              <a:off x="4592639" y="228600"/>
              <a:ext cx="1587" cy="4445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7" name="Line 53"/>
            <p:cNvSpPr>
              <a:spLocks noChangeShapeType="1"/>
            </p:cNvSpPr>
            <p:nvPr/>
          </p:nvSpPr>
          <p:spPr bwMode="auto">
            <a:xfrm>
              <a:off x="5459414" y="228600"/>
              <a:ext cx="1587" cy="4445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8" name="Line 54"/>
            <p:cNvSpPr>
              <a:spLocks noChangeShapeType="1"/>
            </p:cNvSpPr>
            <p:nvPr/>
          </p:nvSpPr>
          <p:spPr bwMode="auto">
            <a:xfrm>
              <a:off x="6327775" y="228600"/>
              <a:ext cx="1588" cy="4445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9" name="Line 55"/>
            <p:cNvSpPr>
              <a:spLocks noChangeShapeType="1"/>
            </p:cNvSpPr>
            <p:nvPr/>
          </p:nvSpPr>
          <p:spPr bwMode="auto">
            <a:xfrm>
              <a:off x="7216775" y="228600"/>
              <a:ext cx="1588" cy="4445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40" name="Line 56"/>
            <p:cNvSpPr>
              <a:spLocks noChangeShapeType="1"/>
            </p:cNvSpPr>
            <p:nvPr/>
          </p:nvSpPr>
          <p:spPr bwMode="auto">
            <a:xfrm>
              <a:off x="8085139" y="228600"/>
              <a:ext cx="1587" cy="4445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41" name="Line 57"/>
            <p:cNvSpPr>
              <a:spLocks noChangeShapeType="1"/>
            </p:cNvSpPr>
            <p:nvPr/>
          </p:nvSpPr>
          <p:spPr bwMode="auto">
            <a:xfrm>
              <a:off x="8951914" y="228600"/>
              <a:ext cx="1587" cy="4445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42" name="Line 58"/>
            <p:cNvSpPr>
              <a:spLocks noChangeShapeType="1"/>
            </p:cNvSpPr>
            <p:nvPr/>
          </p:nvSpPr>
          <p:spPr bwMode="auto">
            <a:xfrm>
              <a:off x="9820275" y="228600"/>
              <a:ext cx="1588" cy="4445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43" name="Rectangle 59"/>
            <p:cNvSpPr>
              <a:spLocks noChangeArrowheads="1"/>
            </p:cNvSpPr>
            <p:nvPr/>
          </p:nvSpPr>
          <p:spPr bwMode="auto">
            <a:xfrm>
              <a:off x="2633664" y="874713"/>
              <a:ext cx="34945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CLK</a:t>
              </a:r>
              <a:endParaRPr lang="en-US" altLang="en-US" sz="1800">
                <a:latin typeface="Constantia" panose="02030602050306030303" pitchFamily="18" charset="0"/>
              </a:endParaRPr>
            </a:p>
          </p:txBody>
        </p:sp>
        <p:sp>
          <p:nvSpPr>
            <p:cNvPr id="33844" name="Rectangle 60"/>
            <p:cNvSpPr>
              <a:spLocks noChangeArrowheads="1"/>
            </p:cNvSpPr>
            <p:nvPr/>
          </p:nvSpPr>
          <p:spPr bwMode="auto">
            <a:xfrm>
              <a:off x="2432051" y="1601788"/>
              <a:ext cx="61555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Frame#</a:t>
              </a:r>
              <a:endParaRPr lang="en-US" altLang="en-US" sz="1800">
                <a:latin typeface="Constantia" panose="02030602050306030303" pitchFamily="18" charset="0"/>
              </a:endParaRPr>
            </a:p>
          </p:txBody>
        </p:sp>
        <p:sp>
          <p:nvSpPr>
            <p:cNvPr id="33845" name="Rectangle 61"/>
            <p:cNvSpPr>
              <a:spLocks noChangeArrowheads="1"/>
            </p:cNvSpPr>
            <p:nvPr/>
          </p:nvSpPr>
          <p:spPr bwMode="auto">
            <a:xfrm>
              <a:off x="2735263" y="2347913"/>
              <a:ext cx="2500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AD</a:t>
              </a:r>
              <a:endParaRPr lang="en-US" altLang="en-US" sz="1800">
                <a:latin typeface="Constantia" panose="02030602050306030303" pitchFamily="18" charset="0"/>
              </a:endParaRPr>
            </a:p>
          </p:txBody>
        </p:sp>
        <p:sp>
          <p:nvSpPr>
            <p:cNvPr id="33846" name="Rectangle 62"/>
            <p:cNvSpPr>
              <a:spLocks noChangeArrowheads="1"/>
            </p:cNvSpPr>
            <p:nvPr/>
          </p:nvSpPr>
          <p:spPr bwMode="auto">
            <a:xfrm>
              <a:off x="2492376" y="3055938"/>
              <a:ext cx="5193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C/BE#</a:t>
              </a:r>
              <a:endParaRPr lang="en-US" altLang="en-US" sz="1800">
                <a:latin typeface="Constantia" panose="02030602050306030303" pitchFamily="18" charset="0"/>
              </a:endParaRPr>
            </a:p>
          </p:txBody>
        </p:sp>
        <p:sp>
          <p:nvSpPr>
            <p:cNvPr id="33847" name="Rectangle 63"/>
            <p:cNvSpPr>
              <a:spLocks noChangeArrowheads="1"/>
            </p:cNvSpPr>
            <p:nvPr/>
          </p:nvSpPr>
          <p:spPr bwMode="auto">
            <a:xfrm>
              <a:off x="2471738" y="3783013"/>
              <a:ext cx="31387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dirty="0" smtClean="0">
                  <a:solidFill>
                    <a:srgbClr val="000000"/>
                  </a:solidFill>
                  <a:latin typeface="Nimbus Roman No9 L"/>
                </a:rPr>
                <a:t>   IRD</a:t>
              </a:r>
              <a:endParaRPr lang="en-US" altLang="en-US" sz="1800" dirty="0">
                <a:latin typeface="Constantia" panose="02030602050306030303" pitchFamily="18" charset="0"/>
              </a:endParaRPr>
            </a:p>
          </p:txBody>
        </p:sp>
        <p:sp>
          <p:nvSpPr>
            <p:cNvPr id="33848" name="Rectangle 64"/>
            <p:cNvSpPr>
              <a:spLocks noChangeArrowheads="1"/>
            </p:cNvSpPr>
            <p:nvPr/>
          </p:nvSpPr>
          <p:spPr bwMode="auto">
            <a:xfrm>
              <a:off x="2774950" y="3783013"/>
              <a:ext cx="2196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dirty="0">
                  <a:solidFill>
                    <a:srgbClr val="000000"/>
                  </a:solidFill>
                  <a:latin typeface="Nimbus Roman No9 L"/>
                </a:rPr>
                <a:t>Y#</a:t>
              </a:r>
              <a:endParaRPr lang="en-US" altLang="en-US" sz="1800" dirty="0">
                <a:latin typeface="Constantia" panose="02030602050306030303" pitchFamily="18" charset="0"/>
              </a:endParaRPr>
            </a:p>
          </p:txBody>
        </p:sp>
        <p:sp>
          <p:nvSpPr>
            <p:cNvPr id="33849" name="Rectangle 65"/>
            <p:cNvSpPr>
              <a:spLocks noChangeArrowheads="1"/>
            </p:cNvSpPr>
            <p:nvPr/>
          </p:nvSpPr>
          <p:spPr bwMode="auto">
            <a:xfrm>
              <a:off x="2411414" y="4489450"/>
              <a:ext cx="38626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dirty="0" smtClean="0">
                  <a:solidFill>
                    <a:srgbClr val="000000"/>
                  </a:solidFill>
                  <a:latin typeface="Nimbus Roman No9 L"/>
                </a:rPr>
                <a:t>    TRD</a:t>
              </a:r>
              <a:endParaRPr lang="en-US" altLang="en-US" sz="1800" dirty="0">
                <a:latin typeface="Constantia" panose="02030602050306030303" pitchFamily="18" charset="0"/>
              </a:endParaRPr>
            </a:p>
          </p:txBody>
        </p:sp>
        <p:sp>
          <p:nvSpPr>
            <p:cNvPr id="33850" name="Rectangle 66"/>
            <p:cNvSpPr>
              <a:spLocks noChangeArrowheads="1"/>
            </p:cNvSpPr>
            <p:nvPr/>
          </p:nvSpPr>
          <p:spPr bwMode="auto">
            <a:xfrm>
              <a:off x="2774950" y="4489450"/>
              <a:ext cx="2196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Y#</a:t>
              </a:r>
              <a:endParaRPr lang="en-US" altLang="en-US" sz="1800">
                <a:latin typeface="Constantia" panose="02030602050306030303" pitchFamily="18" charset="0"/>
              </a:endParaRPr>
            </a:p>
          </p:txBody>
        </p:sp>
        <p:sp>
          <p:nvSpPr>
            <p:cNvPr id="33851" name="Rectangle 67"/>
            <p:cNvSpPr>
              <a:spLocks noChangeArrowheads="1"/>
            </p:cNvSpPr>
            <p:nvPr/>
          </p:nvSpPr>
          <p:spPr bwMode="auto">
            <a:xfrm>
              <a:off x="2209801" y="5216525"/>
              <a:ext cx="80951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DEVSEL#</a:t>
              </a:r>
              <a:endParaRPr lang="en-US" altLang="en-US" sz="1800">
                <a:latin typeface="Constantia" panose="02030602050306030303" pitchFamily="18" charset="0"/>
              </a:endParaRPr>
            </a:p>
          </p:txBody>
        </p:sp>
        <p:sp>
          <p:nvSpPr>
            <p:cNvPr id="33852" name="Line 68"/>
            <p:cNvSpPr>
              <a:spLocks noChangeShapeType="1"/>
            </p:cNvSpPr>
            <p:nvPr/>
          </p:nvSpPr>
          <p:spPr bwMode="auto">
            <a:xfrm>
              <a:off x="4592639" y="1238251"/>
              <a:ext cx="1587" cy="88741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53" name="Line 69"/>
            <p:cNvSpPr>
              <a:spLocks noChangeShapeType="1"/>
            </p:cNvSpPr>
            <p:nvPr/>
          </p:nvSpPr>
          <p:spPr bwMode="auto">
            <a:xfrm>
              <a:off x="6327775" y="1238251"/>
              <a:ext cx="1588" cy="88741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54" name="Rectangle 70"/>
            <p:cNvSpPr>
              <a:spLocks noChangeArrowheads="1"/>
            </p:cNvSpPr>
            <p:nvPr/>
          </p:nvSpPr>
          <p:spPr bwMode="auto">
            <a:xfrm>
              <a:off x="4267201" y="2286000"/>
              <a:ext cx="5578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latin typeface="Nimbus Roman No9 L"/>
                </a:rPr>
                <a:t>Adress</a:t>
              </a:r>
              <a:endParaRPr lang="en-US" altLang="en-US" sz="1800">
                <a:latin typeface="Constantia" panose="02030602050306030303" pitchFamily="18" charset="0"/>
              </a:endParaRPr>
            </a:p>
          </p:txBody>
        </p:sp>
        <p:sp>
          <p:nvSpPr>
            <p:cNvPr id="33855" name="Rectangle 71"/>
            <p:cNvSpPr>
              <a:spLocks noChangeArrowheads="1"/>
            </p:cNvSpPr>
            <p:nvPr/>
          </p:nvSpPr>
          <p:spPr bwMode="auto">
            <a:xfrm>
              <a:off x="6126163" y="2301875"/>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latin typeface="Nimbus Roman No9 L"/>
                </a:rPr>
                <a:t>#1</a:t>
              </a:r>
              <a:endParaRPr lang="en-US" altLang="en-US" sz="1800">
                <a:latin typeface="Constantia" panose="02030602050306030303" pitchFamily="18" charset="0"/>
              </a:endParaRPr>
            </a:p>
          </p:txBody>
        </p:sp>
        <p:sp>
          <p:nvSpPr>
            <p:cNvPr id="33856" name="Rectangle 72"/>
            <p:cNvSpPr>
              <a:spLocks noChangeArrowheads="1"/>
            </p:cNvSpPr>
            <p:nvPr/>
          </p:nvSpPr>
          <p:spPr bwMode="auto">
            <a:xfrm>
              <a:off x="8710613" y="2301875"/>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latin typeface="Nimbus Roman No9 L"/>
                </a:rPr>
                <a:t>#4</a:t>
              </a:r>
              <a:endParaRPr lang="en-US" altLang="en-US" sz="1800">
                <a:latin typeface="Constantia" panose="02030602050306030303" pitchFamily="18" charset="0"/>
              </a:endParaRPr>
            </a:p>
          </p:txBody>
        </p:sp>
        <p:sp>
          <p:nvSpPr>
            <p:cNvPr id="33857" name="Line 73"/>
            <p:cNvSpPr>
              <a:spLocks noChangeShapeType="1"/>
            </p:cNvSpPr>
            <p:nvPr/>
          </p:nvSpPr>
          <p:spPr bwMode="auto">
            <a:xfrm>
              <a:off x="4592639" y="2692400"/>
              <a:ext cx="1587" cy="16033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58" name="Rectangle 74"/>
            <p:cNvSpPr>
              <a:spLocks noChangeArrowheads="1"/>
            </p:cNvSpPr>
            <p:nvPr/>
          </p:nvSpPr>
          <p:spPr bwMode="auto">
            <a:xfrm>
              <a:off x="4267201" y="3048000"/>
              <a:ext cx="4776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latin typeface="Nimbus Roman No9 L"/>
                </a:rPr>
                <a:t>Cmnd</a:t>
              </a:r>
              <a:endParaRPr lang="en-US" altLang="en-US" sz="1800">
                <a:latin typeface="Constantia" panose="02030602050306030303" pitchFamily="18" charset="0"/>
              </a:endParaRPr>
            </a:p>
          </p:txBody>
        </p:sp>
        <p:sp>
          <p:nvSpPr>
            <p:cNvPr id="33859" name="Rectangle 75"/>
            <p:cNvSpPr>
              <a:spLocks noChangeArrowheads="1"/>
            </p:cNvSpPr>
            <p:nvPr/>
          </p:nvSpPr>
          <p:spPr bwMode="auto">
            <a:xfrm>
              <a:off x="6705600" y="3048000"/>
              <a:ext cx="66177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dirty="0">
                  <a:latin typeface="Nimbus Roman No9 L"/>
                </a:rPr>
                <a:t>Byte </a:t>
              </a:r>
              <a:r>
                <a:rPr lang="en-US" altLang="en-US" sz="1400" dirty="0" smtClean="0">
                  <a:latin typeface="Nimbus Roman No9 L"/>
                </a:rPr>
                <a:t>Enable</a:t>
              </a:r>
              <a:endParaRPr lang="en-US" altLang="en-US" sz="1800" dirty="0">
                <a:latin typeface="Constantia" panose="02030602050306030303" pitchFamily="18" charset="0"/>
              </a:endParaRPr>
            </a:p>
          </p:txBody>
        </p:sp>
        <p:sp>
          <p:nvSpPr>
            <p:cNvPr id="33860" name="Line 76"/>
            <p:cNvSpPr>
              <a:spLocks noChangeShapeType="1"/>
            </p:cNvSpPr>
            <p:nvPr/>
          </p:nvSpPr>
          <p:spPr bwMode="auto">
            <a:xfrm>
              <a:off x="8085139" y="1238251"/>
              <a:ext cx="1587" cy="88741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62" name="Line 80"/>
            <p:cNvSpPr>
              <a:spLocks noChangeShapeType="1"/>
            </p:cNvSpPr>
            <p:nvPr/>
          </p:nvSpPr>
          <p:spPr bwMode="auto">
            <a:xfrm>
              <a:off x="5459414" y="1238250"/>
              <a:ext cx="1587" cy="161448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63" name="Line 81"/>
            <p:cNvSpPr>
              <a:spLocks noChangeShapeType="1"/>
            </p:cNvSpPr>
            <p:nvPr/>
          </p:nvSpPr>
          <p:spPr bwMode="auto">
            <a:xfrm flipH="1">
              <a:off x="4954589" y="2409825"/>
              <a:ext cx="808037" cy="158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64" name="Line 82"/>
            <p:cNvSpPr>
              <a:spLocks noChangeShapeType="1"/>
            </p:cNvSpPr>
            <p:nvPr/>
          </p:nvSpPr>
          <p:spPr bwMode="auto">
            <a:xfrm>
              <a:off x="6327775" y="2692400"/>
              <a:ext cx="1588" cy="16033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65" name="Line 83"/>
            <p:cNvSpPr>
              <a:spLocks noChangeShapeType="1"/>
            </p:cNvSpPr>
            <p:nvPr/>
          </p:nvSpPr>
          <p:spPr bwMode="auto">
            <a:xfrm>
              <a:off x="7216775" y="1238251"/>
              <a:ext cx="1588" cy="88741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66" name="Line 84"/>
            <p:cNvSpPr>
              <a:spLocks noChangeShapeType="1"/>
            </p:cNvSpPr>
            <p:nvPr/>
          </p:nvSpPr>
          <p:spPr bwMode="auto">
            <a:xfrm>
              <a:off x="7216775" y="2692400"/>
              <a:ext cx="1588" cy="16033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67" name="Line 85"/>
            <p:cNvSpPr>
              <a:spLocks noChangeShapeType="1"/>
            </p:cNvSpPr>
            <p:nvPr/>
          </p:nvSpPr>
          <p:spPr bwMode="auto">
            <a:xfrm>
              <a:off x="8085139" y="2692400"/>
              <a:ext cx="1587" cy="16033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68" name="Line 86"/>
            <p:cNvSpPr>
              <a:spLocks noChangeShapeType="1"/>
            </p:cNvSpPr>
            <p:nvPr/>
          </p:nvSpPr>
          <p:spPr bwMode="auto">
            <a:xfrm>
              <a:off x="8951914" y="1238251"/>
              <a:ext cx="1587" cy="88741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69" name="Line 87"/>
            <p:cNvSpPr>
              <a:spLocks noChangeShapeType="1"/>
            </p:cNvSpPr>
            <p:nvPr/>
          </p:nvSpPr>
          <p:spPr bwMode="auto">
            <a:xfrm>
              <a:off x="8951914" y="2692400"/>
              <a:ext cx="1587" cy="16033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70" name="Freeform 88"/>
            <p:cNvSpPr>
              <a:spLocks/>
            </p:cNvSpPr>
            <p:nvPr/>
          </p:nvSpPr>
          <p:spPr bwMode="auto">
            <a:xfrm>
              <a:off x="6630989" y="2268539"/>
              <a:ext cx="60325" cy="282575"/>
            </a:xfrm>
            <a:custGeom>
              <a:avLst/>
              <a:gdLst>
                <a:gd name="T0" fmla="*/ 2147483646 w 3"/>
                <a:gd name="T1" fmla="*/ 2147483646 h 14"/>
                <a:gd name="T2" fmla="*/ 0 w 3"/>
                <a:gd name="T3" fmla="*/ 2147483646 h 14"/>
                <a:gd name="T4" fmla="*/ 2147483646 w 3"/>
                <a:gd name="T5" fmla="*/ 0 h 14"/>
                <a:gd name="T6" fmla="*/ 0 60000 65536"/>
                <a:gd name="T7" fmla="*/ 0 60000 65536"/>
                <a:gd name="T8" fmla="*/ 0 60000 65536"/>
                <a:gd name="T9" fmla="*/ 0 w 3"/>
                <a:gd name="T10" fmla="*/ 0 h 14"/>
                <a:gd name="T11" fmla="*/ 3 w 3"/>
                <a:gd name="T12" fmla="*/ 14 h 14"/>
              </a:gdLst>
              <a:ahLst/>
              <a:cxnLst>
                <a:cxn ang="T6">
                  <a:pos x="T0" y="T1"/>
                </a:cxn>
                <a:cxn ang="T7">
                  <a:pos x="T2" y="T3"/>
                </a:cxn>
                <a:cxn ang="T8">
                  <a:pos x="T4" y="T5"/>
                </a:cxn>
              </a:cxnLst>
              <a:rect l="T9" t="T10" r="T11" b="T12"/>
              <a:pathLst>
                <a:path w="3" h="14">
                  <a:moveTo>
                    <a:pt x="3" y="14"/>
                  </a:moveTo>
                  <a:lnTo>
                    <a:pt x="0" y="7"/>
                  </a:lnTo>
                  <a:lnTo>
                    <a:pt x="3" y="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71" name="Freeform 89"/>
            <p:cNvSpPr>
              <a:spLocks/>
            </p:cNvSpPr>
            <p:nvPr/>
          </p:nvSpPr>
          <p:spPr bwMode="auto">
            <a:xfrm>
              <a:off x="7439026" y="2268539"/>
              <a:ext cx="60325" cy="282575"/>
            </a:xfrm>
            <a:custGeom>
              <a:avLst/>
              <a:gdLst>
                <a:gd name="T0" fmla="*/ 0 w 3"/>
                <a:gd name="T1" fmla="*/ 0 h 14"/>
                <a:gd name="T2" fmla="*/ 2147483646 w 3"/>
                <a:gd name="T3" fmla="*/ 2147483646 h 14"/>
                <a:gd name="T4" fmla="*/ 0 w 3"/>
                <a:gd name="T5" fmla="*/ 2147483646 h 14"/>
                <a:gd name="T6" fmla="*/ 0 60000 65536"/>
                <a:gd name="T7" fmla="*/ 0 60000 65536"/>
                <a:gd name="T8" fmla="*/ 0 60000 65536"/>
                <a:gd name="T9" fmla="*/ 0 w 3"/>
                <a:gd name="T10" fmla="*/ 0 h 14"/>
                <a:gd name="T11" fmla="*/ 3 w 3"/>
                <a:gd name="T12" fmla="*/ 14 h 14"/>
              </a:gdLst>
              <a:ahLst/>
              <a:cxnLst>
                <a:cxn ang="T6">
                  <a:pos x="T0" y="T1"/>
                </a:cxn>
                <a:cxn ang="T7">
                  <a:pos x="T2" y="T3"/>
                </a:cxn>
                <a:cxn ang="T8">
                  <a:pos x="T4" y="T5"/>
                </a:cxn>
              </a:cxnLst>
              <a:rect l="T9" t="T10" r="T11" b="T12"/>
              <a:pathLst>
                <a:path w="3" h="14">
                  <a:moveTo>
                    <a:pt x="0" y="0"/>
                  </a:moveTo>
                  <a:lnTo>
                    <a:pt x="3" y="7"/>
                  </a:lnTo>
                  <a:lnTo>
                    <a:pt x="0" y="14"/>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72" name="Line 90"/>
            <p:cNvSpPr>
              <a:spLocks noChangeShapeType="1"/>
            </p:cNvSpPr>
            <p:nvPr/>
          </p:nvSpPr>
          <p:spPr bwMode="auto">
            <a:xfrm flipH="1">
              <a:off x="6691313" y="2268539"/>
              <a:ext cx="747712"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73" name="Line 91"/>
            <p:cNvSpPr>
              <a:spLocks noChangeShapeType="1"/>
            </p:cNvSpPr>
            <p:nvPr/>
          </p:nvSpPr>
          <p:spPr bwMode="auto">
            <a:xfrm flipH="1">
              <a:off x="6691313" y="2551114"/>
              <a:ext cx="747712"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74" name="Freeform 92"/>
            <p:cNvSpPr>
              <a:spLocks/>
            </p:cNvSpPr>
            <p:nvPr/>
          </p:nvSpPr>
          <p:spPr bwMode="auto">
            <a:xfrm>
              <a:off x="7499351" y="2268539"/>
              <a:ext cx="60325" cy="282575"/>
            </a:xfrm>
            <a:custGeom>
              <a:avLst/>
              <a:gdLst>
                <a:gd name="T0" fmla="*/ 2147483646 w 3"/>
                <a:gd name="T1" fmla="*/ 2147483646 h 14"/>
                <a:gd name="T2" fmla="*/ 0 w 3"/>
                <a:gd name="T3" fmla="*/ 2147483646 h 14"/>
                <a:gd name="T4" fmla="*/ 2147483646 w 3"/>
                <a:gd name="T5" fmla="*/ 0 h 14"/>
                <a:gd name="T6" fmla="*/ 0 60000 65536"/>
                <a:gd name="T7" fmla="*/ 0 60000 65536"/>
                <a:gd name="T8" fmla="*/ 0 60000 65536"/>
                <a:gd name="T9" fmla="*/ 0 w 3"/>
                <a:gd name="T10" fmla="*/ 0 h 14"/>
                <a:gd name="T11" fmla="*/ 3 w 3"/>
                <a:gd name="T12" fmla="*/ 14 h 14"/>
              </a:gdLst>
              <a:ahLst/>
              <a:cxnLst>
                <a:cxn ang="T6">
                  <a:pos x="T0" y="T1"/>
                </a:cxn>
                <a:cxn ang="T7">
                  <a:pos x="T2" y="T3"/>
                </a:cxn>
                <a:cxn ang="T8">
                  <a:pos x="T4" y="T5"/>
                </a:cxn>
              </a:cxnLst>
              <a:rect l="T9" t="T10" r="T11" b="T12"/>
              <a:pathLst>
                <a:path w="3" h="14">
                  <a:moveTo>
                    <a:pt x="3" y="14"/>
                  </a:moveTo>
                  <a:lnTo>
                    <a:pt x="0" y="7"/>
                  </a:lnTo>
                  <a:lnTo>
                    <a:pt x="3" y="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75" name="Freeform 93"/>
            <p:cNvSpPr>
              <a:spLocks/>
            </p:cNvSpPr>
            <p:nvPr/>
          </p:nvSpPr>
          <p:spPr bwMode="auto">
            <a:xfrm>
              <a:off x="8305801" y="2268539"/>
              <a:ext cx="61913" cy="282575"/>
            </a:xfrm>
            <a:custGeom>
              <a:avLst/>
              <a:gdLst>
                <a:gd name="T0" fmla="*/ 0 w 3"/>
                <a:gd name="T1" fmla="*/ 0 h 14"/>
                <a:gd name="T2" fmla="*/ 2147483646 w 3"/>
                <a:gd name="T3" fmla="*/ 2147483646 h 14"/>
                <a:gd name="T4" fmla="*/ 0 w 3"/>
                <a:gd name="T5" fmla="*/ 2147483646 h 14"/>
                <a:gd name="T6" fmla="*/ 0 60000 65536"/>
                <a:gd name="T7" fmla="*/ 0 60000 65536"/>
                <a:gd name="T8" fmla="*/ 0 60000 65536"/>
                <a:gd name="T9" fmla="*/ 0 w 3"/>
                <a:gd name="T10" fmla="*/ 0 h 14"/>
                <a:gd name="T11" fmla="*/ 3 w 3"/>
                <a:gd name="T12" fmla="*/ 14 h 14"/>
              </a:gdLst>
              <a:ahLst/>
              <a:cxnLst>
                <a:cxn ang="T6">
                  <a:pos x="T0" y="T1"/>
                </a:cxn>
                <a:cxn ang="T7">
                  <a:pos x="T2" y="T3"/>
                </a:cxn>
                <a:cxn ang="T8">
                  <a:pos x="T4" y="T5"/>
                </a:cxn>
              </a:cxnLst>
              <a:rect l="T9" t="T10" r="T11" b="T12"/>
              <a:pathLst>
                <a:path w="3" h="14">
                  <a:moveTo>
                    <a:pt x="0" y="0"/>
                  </a:moveTo>
                  <a:lnTo>
                    <a:pt x="3" y="7"/>
                  </a:lnTo>
                  <a:lnTo>
                    <a:pt x="0" y="14"/>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76" name="Line 94"/>
            <p:cNvSpPr>
              <a:spLocks noChangeShapeType="1"/>
            </p:cNvSpPr>
            <p:nvPr/>
          </p:nvSpPr>
          <p:spPr bwMode="auto">
            <a:xfrm flipH="1">
              <a:off x="7559676" y="2268539"/>
              <a:ext cx="746125"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77" name="Line 95"/>
            <p:cNvSpPr>
              <a:spLocks noChangeShapeType="1"/>
            </p:cNvSpPr>
            <p:nvPr/>
          </p:nvSpPr>
          <p:spPr bwMode="auto">
            <a:xfrm flipH="1">
              <a:off x="7559676" y="2551114"/>
              <a:ext cx="746125" cy="15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78" name="Freeform 96"/>
            <p:cNvSpPr>
              <a:spLocks/>
            </p:cNvSpPr>
            <p:nvPr/>
          </p:nvSpPr>
          <p:spPr bwMode="auto">
            <a:xfrm>
              <a:off x="3279775" y="3721101"/>
              <a:ext cx="6681788" cy="284163"/>
            </a:xfrm>
            <a:custGeom>
              <a:avLst/>
              <a:gdLst>
                <a:gd name="T0" fmla="*/ 2147483646 w 331"/>
                <a:gd name="T1" fmla="*/ 0 h 14"/>
                <a:gd name="T2" fmla="*/ 2147483646 w 331"/>
                <a:gd name="T3" fmla="*/ 0 h 14"/>
                <a:gd name="T4" fmla="*/ 2147483646 w 331"/>
                <a:gd name="T5" fmla="*/ 2147483646 h 14"/>
                <a:gd name="T6" fmla="*/ 2147483646 w 331"/>
                <a:gd name="T7" fmla="*/ 2147483646 h 14"/>
                <a:gd name="T8" fmla="*/ 2147483646 w 331"/>
                <a:gd name="T9" fmla="*/ 0 h 14"/>
                <a:gd name="T10" fmla="*/ 0 w 331"/>
                <a:gd name="T11" fmla="*/ 0 h 14"/>
                <a:gd name="T12" fmla="*/ 0 60000 65536"/>
                <a:gd name="T13" fmla="*/ 0 60000 65536"/>
                <a:gd name="T14" fmla="*/ 0 60000 65536"/>
                <a:gd name="T15" fmla="*/ 0 60000 65536"/>
                <a:gd name="T16" fmla="*/ 0 60000 65536"/>
                <a:gd name="T17" fmla="*/ 0 60000 65536"/>
                <a:gd name="T18" fmla="*/ 0 w 331"/>
                <a:gd name="T19" fmla="*/ 0 h 14"/>
                <a:gd name="T20" fmla="*/ 331 w 33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331" h="14">
                  <a:moveTo>
                    <a:pt x="331" y="0"/>
                  </a:moveTo>
                  <a:lnTo>
                    <a:pt x="295" y="0"/>
                  </a:lnTo>
                  <a:lnTo>
                    <a:pt x="295" y="14"/>
                  </a:lnTo>
                  <a:lnTo>
                    <a:pt x="123" y="14"/>
                  </a:lnTo>
                  <a:lnTo>
                    <a:pt x="123" y="0"/>
                  </a:lnTo>
                  <a:lnTo>
                    <a:pt x="0" y="0"/>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79" name="Freeform 97"/>
            <p:cNvSpPr>
              <a:spLocks/>
            </p:cNvSpPr>
            <p:nvPr/>
          </p:nvSpPr>
          <p:spPr bwMode="auto">
            <a:xfrm>
              <a:off x="3279775" y="4448176"/>
              <a:ext cx="6681788" cy="284163"/>
            </a:xfrm>
            <a:custGeom>
              <a:avLst/>
              <a:gdLst>
                <a:gd name="T0" fmla="*/ 2147483646 w 331"/>
                <a:gd name="T1" fmla="*/ 0 h 14"/>
                <a:gd name="T2" fmla="*/ 2147483646 w 331"/>
                <a:gd name="T3" fmla="*/ 0 h 14"/>
                <a:gd name="T4" fmla="*/ 2147483646 w 331"/>
                <a:gd name="T5" fmla="*/ 2147483646 h 14"/>
                <a:gd name="T6" fmla="*/ 2147483646 w 331"/>
                <a:gd name="T7" fmla="*/ 2147483646 h 14"/>
                <a:gd name="T8" fmla="*/ 2147483646 w 331"/>
                <a:gd name="T9" fmla="*/ 0 h 14"/>
                <a:gd name="T10" fmla="*/ 0 w 331"/>
                <a:gd name="T11" fmla="*/ 0 h 14"/>
                <a:gd name="T12" fmla="*/ 0 60000 65536"/>
                <a:gd name="T13" fmla="*/ 0 60000 65536"/>
                <a:gd name="T14" fmla="*/ 0 60000 65536"/>
                <a:gd name="T15" fmla="*/ 0 60000 65536"/>
                <a:gd name="T16" fmla="*/ 0 60000 65536"/>
                <a:gd name="T17" fmla="*/ 0 60000 65536"/>
                <a:gd name="T18" fmla="*/ 0 w 331"/>
                <a:gd name="T19" fmla="*/ 0 h 14"/>
                <a:gd name="T20" fmla="*/ 331 w 331"/>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331" h="14">
                  <a:moveTo>
                    <a:pt x="331" y="0"/>
                  </a:moveTo>
                  <a:lnTo>
                    <a:pt x="295" y="0"/>
                  </a:lnTo>
                  <a:lnTo>
                    <a:pt x="295" y="14"/>
                  </a:lnTo>
                  <a:lnTo>
                    <a:pt x="123" y="14"/>
                  </a:lnTo>
                  <a:lnTo>
                    <a:pt x="123" y="0"/>
                  </a:lnTo>
                  <a:lnTo>
                    <a:pt x="0" y="0"/>
                  </a:lnTo>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nvGrpSpPr>
            <p:cNvPr id="33880" name="Group 98"/>
            <p:cNvGrpSpPr>
              <a:grpSpLocks/>
            </p:cNvGrpSpPr>
            <p:nvPr/>
          </p:nvGrpSpPr>
          <p:grpSpPr bwMode="auto">
            <a:xfrm>
              <a:off x="3279775" y="814389"/>
              <a:ext cx="6681788" cy="282575"/>
              <a:chOff x="1755775" y="814388"/>
              <a:chExt cx="6681788" cy="282575"/>
            </a:xfrm>
          </p:grpSpPr>
          <p:sp>
            <p:nvSpPr>
              <p:cNvPr id="33885" name="Freeform 3"/>
              <p:cNvSpPr>
                <a:spLocks/>
              </p:cNvSpPr>
              <p:nvPr/>
            </p:nvSpPr>
            <p:spPr bwMode="auto">
              <a:xfrm>
                <a:off x="1755775" y="814388"/>
                <a:ext cx="868363" cy="282575"/>
              </a:xfrm>
              <a:custGeom>
                <a:avLst/>
                <a:gdLst>
                  <a:gd name="T0" fmla="*/ 2147483646 w 43"/>
                  <a:gd name="T1" fmla="*/ 2147483646 h 14"/>
                  <a:gd name="T2" fmla="*/ 2147483646 w 43"/>
                  <a:gd name="T3" fmla="*/ 0 h 14"/>
                  <a:gd name="T4" fmla="*/ 2147483646 w 43"/>
                  <a:gd name="T5" fmla="*/ 0 h 14"/>
                  <a:gd name="T6" fmla="*/ 2147483646 w 43"/>
                  <a:gd name="T7" fmla="*/ 2147483646 h 14"/>
                  <a:gd name="T8" fmla="*/ 0 w 43"/>
                  <a:gd name="T9" fmla="*/ 2147483646 h 14"/>
                  <a:gd name="T10" fmla="*/ 0 60000 65536"/>
                  <a:gd name="T11" fmla="*/ 0 60000 65536"/>
                  <a:gd name="T12" fmla="*/ 0 60000 65536"/>
                  <a:gd name="T13" fmla="*/ 0 60000 65536"/>
                  <a:gd name="T14" fmla="*/ 0 60000 65536"/>
                  <a:gd name="T15" fmla="*/ 0 w 43"/>
                  <a:gd name="T16" fmla="*/ 0 h 14"/>
                  <a:gd name="T17" fmla="*/ 43 w 43"/>
                  <a:gd name="T18" fmla="*/ 14 h 14"/>
                </a:gdLst>
                <a:ahLst/>
                <a:cxnLst>
                  <a:cxn ang="T10">
                    <a:pos x="T0" y="T1"/>
                  </a:cxn>
                  <a:cxn ang="T11">
                    <a:pos x="T2" y="T3"/>
                  </a:cxn>
                  <a:cxn ang="T12">
                    <a:pos x="T4" y="T5"/>
                  </a:cxn>
                  <a:cxn ang="T13">
                    <a:pos x="T6" y="T7"/>
                  </a:cxn>
                  <a:cxn ang="T14">
                    <a:pos x="T8" y="T9"/>
                  </a:cxn>
                </a:cxnLst>
                <a:rect l="T15" t="T16" r="T17" b="T18"/>
                <a:pathLst>
                  <a:path w="43" h="14">
                    <a:moveTo>
                      <a:pt x="43" y="14"/>
                    </a:moveTo>
                    <a:lnTo>
                      <a:pt x="43" y="0"/>
                    </a:lnTo>
                    <a:lnTo>
                      <a:pt x="22" y="0"/>
                    </a:lnTo>
                    <a:lnTo>
                      <a:pt x="22" y="14"/>
                    </a:lnTo>
                    <a:lnTo>
                      <a:pt x="0" y="14"/>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86" name="Freeform 4"/>
              <p:cNvSpPr>
                <a:spLocks/>
              </p:cNvSpPr>
              <p:nvPr/>
            </p:nvSpPr>
            <p:spPr bwMode="auto">
              <a:xfrm>
                <a:off x="2624138" y="814388"/>
                <a:ext cx="887412" cy="282575"/>
              </a:xfrm>
              <a:custGeom>
                <a:avLst/>
                <a:gdLst>
                  <a:gd name="T0" fmla="*/ 2147483646 w 44"/>
                  <a:gd name="T1" fmla="*/ 2147483646 h 14"/>
                  <a:gd name="T2" fmla="*/ 2147483646 w 44"/>
                  <a:gd name="T3" fmla="*/ 0 h 14"/>
                  <a:gd name="T4" fmla="*/ 2147483646 w 44"/>
                  <a:gd name="T5" fmla="*/ 0 h 14"/>
                  <a:gd name="T6" fmla="*/ 2147483646 w 44"/>
                  <a:gd name="T7" fmla="*/ 2147483646 h 14"/>
                  <a:gd name="T8" fmla="*/ 0 w 44"/>
                  <a:gd name="T9" fmla="*/ 2147483646 h 14"/>
                  <a:gd name="T10" fmla="*/ 0 60000 65536"/>
                  <a:gd name="T11" fmla="*/ 0 60000 65536"/>
                  <a:gd name="T12" fmla="*/ 0 60000 65536"/>
                  <a:gd name="T13" fmla="*/ 0 60000 65536"/>
                  <a:gd name="T14" fmla="*/ 0 60000 65536"/>
                  <a:gd name="T15" fmla="*/ 0 w 44"/>
                  <a:gd name="T16" fmla="*/ 0 h 14"/>
                  <a:gd name="T17" fmla="*/ 44 w 44"/>
                  <a:gd name="T18" fmla="*/ 14 h 14"/>
                </a:gdLst>
                <a:ahLst/>
                <a:cxnLst>
                  <a:cxn ang="T10">
                    <a:pos x="T0" y="T1"/>
                  </a:cxn>
                  <a:cxn ang="T11">
                    <a:pos x="T2" y="T3"/>
                  </a:cxn>
                  <a:cxn ang="T12">
                    <a:pos x="T4" y="T5"/>
                  </a:cxn>
                  <a:cxn ang="T13">
                    <a:pos x="T6" y="T7"/>
                  </a:cxn>
                  <a:cxn ang="T14">
                    <a:pos x="T8" y="T9"/>
                  </a:cxn>
                </a:cxnLst>
                <a:rect l="T15" t="T16" r="T17" b="T18"/>
                <a:pathLst>
                  <a:path w="44" h="14">
                    <a:moveTo>
                      <a:pt x="44" y="14"/>
                    </a:moveTo>
                    <a:lnTo>
                      <a:pt x="44" y="0"/>
                    </a:lnTo>
                    <a:lnTo>
                      <a:pt x="22" y="0"/>
                    </a:lnTo>
                    <a:lnTo>
                      <a:pt x="22" y="14"/>
                    </a:lnTo>
                    <a:lnTo>
                      <a:pt x="0" y="14"/>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87" name="Freeform 5"/>
              <p:cNvSpPr>
                <a:spLocks/>
              </p:cNvSpPr>
              <p:nvPr/>
            </p:nvSpPr>
            <p:spPr bwMode="auto">
              <a:xfrm>
                <a:off x="3511550" y="814388"/>
                <a:ext cx="868363" cy="282575"/>
              </a:xfrm>
              <a:custGeom>
                <a:avLst/>
                <a:gdLst>
                  <a:gd name="T0" fmla="*/ 2147483646 w 43"/>
                  <a:gd name="T1" fmla="*/ 2147483646 h 14"/>
                  <a:gd name="T2" fmla="*/ 2147483646 w 43"/>
                  <a:gd name="T3" fmla="*/ 0 h 14"/>
                  <a:gd name="T4" fmla="*/ 2147483646 w 43"/>
                  <a:gd name="T5" fmla="*/ 0 h 14"/>
                  <a:gd name="T6" fmla="*/ 2147483646 w 43"/>
                  <a:gd name="T7" fmla="*/ 2147483646 h 14"/>
                  <a:gd name="T8" fmla="*/ 0 w 43"/>
                  <a:gd name="T9" fmla="*/ 2147483646 h 14"/>
                  <a:gd name="T10" fmla="*/ 0 60000 65536"/>
                  <a:gd name="T11" fmla="*/ 0 60000 65536"/>
                  <a:gd name="T12" fmla="*/ 0 60000 65536"/>
                  <a:gd name="T13" fmla="*/ 0 60000 65536"/>
                  <a:gd name="T14" fmla="*/ 0 60000 65536"/>
                  <a:gd name="T15" fmla="*/ 0 w 43"/>
                  <a:gd name="T16" fmla="*/ 0 h 14"/>
                  <a:gd name="T17" fmla="*/ 43 w 43"/>
                  <a:gd name="T18" fmla="*/ 14 h 14"/>
                </a:gdLst>
                <a:ahLst/>
                <a:cxnLst>
                  <a:cxn ang="T10">
                    <a:pos x="T0" y="T1"/>
                  </a:cxn>
                  <a:cxn ang="T11">
                    <a:pos x="T2" y="T3"/>
                  </a:cxn>
                  <a:cxn ang="T12">
                    <a:pos x="T4" y="T5"/>
                  </a:cxn>
                  <a:cxn ang="T13">
                    <a:pos x="T6" y="T7"/>
                  </a:cxn>
                  <a:cxn ang="T14">
                    <a:pos x="T8" y="T9"/>
                  </a:cxn>
                </a:cxnLst>
                <a:rect l="T15" t="T16" r="T17" b="T18"/>
                <a:pathLst>
                  <a:path w="43" h="14">
                    <a:moveTo>
                      <a:pt x="43" y="14"/>
                    </a:moveTo>
                    <a:lnTo>
                      <a:pt x="43" y="0"/>
                    </a:lnTo>
                    <a:lnTo>
                      <a:pt x="21" y="0"/>
                    </a:lnTo>
                    <a:lnTo>
                      <a:pt x="21" y="14"/>
                    </a:lnTo>
                    <a:lnTo>
                      <a:pt x="0" y="14"/>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88" name="Freeform 6"/>
              <p:cNvSpPr>
                <a:spLocks/>
              </p:cNvSpPr>
              <p:nvPr/>
            </p:nvSpPr>
            <p:spPr bwMode="auto">
              <a:xfrm>
                <a:off x="4379913" y="814388"/>
                <a:ext cx="868362" cy="282575"/>
              </a:xfrm>
              <a:custGeom>
                <a:avLst/>
                <a:gdLst>
                  <a:gd name="T0" fmla="*/ 2147483646 w 43"/>
                  <a:gd name="T1" fmla="*/ 2147483646 h 14"/>
                  <a:gd name="T2" fmla="*/ 2147483646 w 43"/>
                  <a:gd name="T3" fmla="*/ 0 h 14"/>
                  <a:gd name="T4" fmla="*/ 2147483646 w 43"/>
                  <a:gd name="T5" fmla="*/ 0 h 14"/>
                  <a:gd name="T6" fmla="*/ 2147483646 w 43"/>
                  <a:gd name="T7" fmla="*/ 2147483646 h 14"/>
                  <a:gd name="T8" fmla="*/ 0 w 43"/>
                  <a:gd name="T9" fmla="*/ 2147483646 h 14"/>
                  <a:gd name="T10" fmla="*/ 0 60000 65536"/>
                  <a:gd name="T11" fmla="*/ 0 60000 65536"/>
                  <a:gd name="T12" fmla="*/ 0 60000 65536"/>
                  <a:gd name="T13" fmla="*/ 0 60000 65536"/>
                  <a:gd name="T14" fmla="*/ 0 60000 65536"/>
                  <a:gd name="T15" fmla="*/ 0 w 43"/>
                  <a:gd name="T16" fmla="*/ 0 h 14"/>
                  <a:gd name="T17" fmla="*/ 43 w 43"/>
                  <a:gd name="T18" fmla="*/ 14 h 14"/>
                </a:gdLst>
                <a:ahLst/>
                <a:cxnLst>
                  <a:cxn ang="T10">
                    <a:pos x="T0" y="T1"/>
                  </a:cxn>
                  <a:cxn ang="T11">
                    <a:pos x="T2" y="T3"/>
                  </a:cxn>
                  <a:cxn ang="T12">
                    <a:pos x="T4" y="T5"/>
                  </a:cxn>
                  <a:cxn ang="T13">
                    <a:pos x="T6" y="T7"/>
                  </a:cxn>
                  <a:cxn ang="T14">
                    <a:pos x="T8" y="T9"/>
                  </a:cxn>
                </a:cxnLst>
                <a:rect l="T15" t="T16" r="T17" b="T18"/>
                <a:pathLst>
                  <a:path w="43" h="14">
                    <a:moveTo>
                      <a:pt x="43" y="14"/>
                    </a:moveTo>
                    <a:lnTo>
                      <a:pt x="43" y="0"/>
                    </a:lnTo>
                    <a:lnTo>
                      <a:pt x="21" y="0"/>
                    </a:lnTo>
                    <a:lnTo>
                      <a:pt x="21" y="14"/>
                    </a:lnTo>
                    <a:lnTo>
                      <a:pt x="0" y="14"/>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89" name="Freeform 7"/>
              <p:cNvSpPr>
                <a:spLocks/>
              </p:cNvSpPr>
              <p:nvPr/>
            </p:nvSpPr>
            <p:spPr bwMode="auto">
              <a:xfrm>
                <a:off x="5248275" y="814388"/>
                <a:ext cx="868363" cy="282575"/>
              </a:xfrm>
              <a:custGeom>
                <a:avLst/>
                <a:gdLst>
                  <a:gd name="T0" fmla="*/ 2147483646 w 43"/>
                  <a:gd name="T1" fmla="*/ 2147483646 h 14"/>
                  <a:gd name="T2" fmla="*/ 2147483646 w 43"/>
                  <a:gd name="T3" fmla="*/ 0 h 14"/>
                  <a:gd name="T4" fmla="*/ 2147483646 w 43"/>
                  <a:gd name="T5" fmla="*/ 0 h 14"/>
                  <a:gd name="T6" fmla="*/ 2147483646 w 43"/>
                  <a:gd name="T7" fmla="*/ 2147483646 h 14"/>
                  <a:gd name="T8" fmla="*/ 0 w 43"/>
                  <a:gd name="T9" fmla="*/ 2147483646 h 14"/>
                  <a:gd name="T10" fmla="*/ 0 60000 65536"/>
                  <a:gd name="T11" fmla="*/ 0 60000 65536"/>
                  <a:gd name="T12" fmla="*/ 0 60000 65536"/>
                  <a:gd name="T13" fmla="*/ 0 60000 65536"/>
                  <a:gd name="T14" fmla="*/ 0 60000 65536"/>
                  <a:gd name="T15" fmla="*/ 0 w 43"/>
                  <a:gd name="T16" fmla="*/ 0 h 14"/>
                  <a:gd name="T17" fmla="*/ 43 w 43"/>
                  <a:gd name="T18" fmla="*/ 14 h 14"/>
                </a:gdLst>
                <a:ahLst/>
                <a:cxnLst>
                  <a:cxn ang="T10">
                    <a:pos x="T0" y="T1"/>
                  </a:cxn>
                  <a:cxn ang="T11">
                    <a:pos x="T2" y="T3"/>
                  </a:cxn>
                  <a:cxn ang="T12">
                    <a:pos x="T4" y="T5"/>
                  </a:cxn>
                  <a:cxn ang="T13">
                    <a:pos x="T6" y="T7"/>
                  </a:cxn>
                  <a:cxn ang="T14">
                    <a:pos x="T8" y="T9"/>
                  </a:cxn>
                </a:cxnLst>
                <a:rect l="T15" t="T16" r="T17" b="T18"/>
                <a:pathLst>
                  <a:path w="43" h="14">
                    <a:moveTo>
                      <a:pt x="43" y="14"/>
                    </a:moveTo>
                    <a:lnTo>
                      <a:pt x="43" y="0"/>
                    </a:lnTo>
                    <a:lnTo>
                      <a:pt x="22" y="0"/>
                    </a:lnTo>
                    <a:lnTo>
                      <a:pt x="22" y="14"/>
                    </a:lnTo>
                    <a:lnTo>
                      <a:pt x="0" y="14"/>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90" name="Freeform 8"/>
              <p:cNvSpPr>
                <a:spLocks/>
              </p:cNvSpPr>
              <p:nvPr/>
            </p:nvSpPr>
            <p:spPr bwMode="auto">
              <a:xfrm>
                <a:off x="6116638" y="814388"/>
                <a:ext cx="868362" cy="282575"/>
              </a:xfrm>
              <a:custGeom>
                <a:avLst/>
                <a:gdLst>
                  <a:gd name="T0" fmla="*/ 2147483646 w 43"/>
                  <a:gd name="T1" fmla="*/ 2147483646 h 14"/>
                  <a:gd name="T2" fmla="*/ 2147483646 w 43"/>
                  <a:gd name="T3" fmla="*/ 0 h 14"/>
                  <a:gd name="T4" fmla="*/ 2147483646 w 43"/>
                  <a:gd name="T5" fmla="*/ 0 h 14"/>
                  <a:gd name="T6" fmla="*/ 2147483646 w 43"/>
                  <a:gd name="T7" fmla="*/ 2147483646 h 14"/>
                  <a:gd name="T8" fmla="*/ 0 w 43"/>
                  <a:gd name="T9" fmla="*/ 2147483646 h 14"/>
                  <a:gd name="T10" fmla="*/ 0 60000 65536"/>
                  <a:gd name="T11" fmla="*/ 0 60000 65536"/>
                  <a:gd name="T12" fmla="*/ 0 60000 65536"/>
                  <a:gd name="T13" fmla="*/ 0 60000 65536"/>
                  <a:gd name="T14" fmla="*/ 0 60000 65536"/>
                  <a:gd name="T15" fmla="*/ 0 w 43"/>
                  <a:gd name="T16" fmla="*/ 0 h 14"/>
                  <a:gd name="T17" fmla="*/ 43 w 43"/>
                  <a:gd name="T18" fmla="*/ 14 h 14"/>
                </a:gdLst>
                <a:ahLst/>
                <a:cxnLst>
                  <a:cxn ang="T10">
                    <a:pos x="T0" y="T1"/>
                  </a:cxn>
                  <a:cxn ang="T11">
                    <a:pos x="T2" y="T3"/>
                  </a:cxn>
                  <a:cxn ang="T12">
                    <a:pos x="T4" y="T5"/>
                  </a:cxn>
                  <a:cxn ang="T13">
                    <a:pos x="T6" y="T7"/>
                  </a:cxn>
                  <a:cxn ang="T14">
                    <a:pos x="T8" y="T9"/>
                  </a:cxn>
                </a:cxnLst>
                <a:rect l="T15" t="T16" r="T17" b="T18"/>
                <a:pathLst>
                  <a:path w="43" h="14">
                    <a:moveTo>
                      <a:pt x="43" y="14"/>
                    </a:moveTo>
                    <a:lnTo>
                      <a:pt x="43" y="0"/>
                    </a:lnTo>
                    <a:lnTo>
                      <a:pt x="22" y="0"/>
                    </a:lnTo>
                    <a:lnTo>
                      <a:pt x="22" y="14"/>
                    </a:lnTo>
                    <a:lnTo>
                      <a:pt x="0" y="14"/>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91" name="Freeform 9"/>
              <p:cNvSpPr>
                <a:spLocks/>
              </p:cNvSpPr>
              <p:nvPr/>
            </p:nvSpPr>
            <p:spPr bwMode="auto">
              <a:xfrm>
                <a:off x="6985000" y="814388"/>
                <a:ext cx="887413" cy="282575"/>
              </a:xfrm>
              <a:custGeom>
                <a:avLst/>
                <a:gdLst>
                  <a:gd name="T0" fmla="*/ 2147483646 w 44"/>
                  <a:gd name="T1" fmla="*/ 2147483646 h 14"/>
                  <a:gd name="T2" fmla="*/ 2147483646 w 44"/>
                  <a:gd name="T3" fmla="*/ 0 h 14"/>
                  <a:gd name="T4" fmla="*/ 2147483646 w 44"/>
                  <a:gd name="T5" fmla="*/ 0 h 14"/>
                  <a:gd name="T6" fmla="*/ 2147483646 w 44"/>
                  <a:gd name="T7" fmla="*/ 2147483646 h 14"/>
                  <a:gd name="T8" fmla="*/ 0 w 44"/>
                  <a:gd name="T9" fmla="*/ 2147483646 h 14"/>
                  <a:gd name="T10" fmla="*/ 0 60000 65536"/>
                  <a:gd name="T11" fmla="*/ 0 60000 65536"/>
                  <a:gd name="T12" fmla="*/ 0 60000 65536"/>
                  <a:gd name="T13" fmla="*/ 0 60000 65536"/>
                  <a:gd name="T14" fmla="*/ 0 60000 65536"/>
                  <a:gd name="T15" fmla="*/ 0 w 44"/>
                  <a:gd name="T16" fmla="*/ 0 h 14"/>
                  <a:gd name="T17" fmla="*/ 44 w 44"/>
                  <a:gd name="T18" fmla="*/ 14 h 14"/>
                </a:gdLst>
                <a:ahLst/>
                <a:cxnLst>
                  <a:cxn ang="T10">
                    <a:pos x="T0" y="T1"/>
                  </a:cxn>
                  <a:cxn ang="T11">
                    <a:pos x="T2" y="T3"/>
                  </a:cxn>
                  <a:cxn ang="T12">
                    <a:pos x="T4" y="T5"/>
                  </a:cxn>
                  <a:cxn ang="T13">
                    <a:pos x="T6" y="T7"/>
                  </a:cxn>
                  <a:cxn ang="T14">
                    <a:pos x="T8" y="T9"/>
                  </a:cxn>
                </a:cxnLst>
                <a:rect l="T15" t="T16" r="T17" b="T18"/>
                <a:pathLst>
                  <a:path w="44" h="14">
                    <a:moveTo>
                      <a:pt x="44" y="14"/>
                    </a:moveTo>
                    <a:lnTo>
                      <a:pt x="44" y="0"/>
                    </a:lnTo>
                    <a:lnTo>
                      <a:pt x="22" y="0"/>
                    </a:lnTo>
                    <a:lnTo>
                      <a:pt x="22" y="14"/>
                    </a:lnTo>
                    <a:lnTo>
                      <a:pt x="0" y="14"/>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892" name="Freeform 98"/>
              <p:cNvSpPr>
                <a:spLocks/>
              </p:cNvSpPr>
              <p:nvPr/>
            </p:nvSpPr>
            <p:spPr bwMode="auto">
              <a:xfrm>
                <a:off x="7872413" y="814388"/>
                <a:ext cx="565150" cy="282575"/>
              </a:xfrm>
              <a:custGeom>
                <a:avLst/>
                <a:gdLst>
                  <a:gd name="T0" fmla="*/ 2147483646 w 28"/>
                  <a:gd name="T1" fmla="*/ 0 h 14"/>
                  <a:gd name="T2" fmla="*/ 2147483646 w 28"/>
                  <a:gd name="T3" fmla="*/ 0 h 14"/>
                  <a:gd name="T4" fmla="*/ 2147483646 w 28"/>
                  <a:gd name="T5" fmla="*/ 2147483646 h 14"/>
                  <a:gd name="T6" fmla="*/ 0 w 28"/>
                  <a:gd name="T7" fmla="*/ 2147483646 h 14"/>
                  <a:gd name="T8" fmla="*/ 0 60000 65536"/>
                  <a:gd name="T9" fmla="*/ 0 60000 65536"/>
                  <a:gd name="T10" fmla="*/ 0 60000 65536"/>
                  <a:gd name="T11" fmla="*/ 0 60000 65536"/>
                  <a:gd name="T12" fmla="*/ 0 w 28"/>
                  <a:gd name="T13" fmla="*/ 0 h 14"/>
                  <a:gd name="T14" fmla="*/ 28 w 28"/>
                  <a:gd name="T15" fmla="*/ 14 h 14"/>
                </a:gdLst>
                <a:ahLst/>
                <a:cxnLst>
                  <a:cxn ang="T8">
                    <a:pos x="T0" y="T1"/>
                  </a:cxn>
                  <a:cxn ang="T9">
                    <a:pos x="T2" y="T3"/>
                  </a:cxn>
                  <a:cxn ang="T10">
                    <a:pos x="T4" y="T5"/>
                  </a:cxn>
                  <a:cxn ang="T11">
                    <a:pos x="T6" y="T7"/>
                  </a:cxn>
                </a:cxnLst>
                <a:rect l="T12" t="T13" r="T14" b="T15"/>
                <a:pathLst>
                  <a:path w="28" h="14">
                    <a:moveTo>
                      <a:pt x="28" y="0"/>
                    </a:moveTo>
                    <a:lnTo>
                      <a:pt x="21" y="0"/>
                    </a:lnTo>
                    <a:lnTo>
                      <a:pt x="21" y="14"/>
                    </a:lnTo>
                    <a:lnTo>
                      <a:pt x="0" y="14"/>
                    </a:lnTo>
                  </a:path>
                </a:pathLst>
              </a:custGeom>
              <a:noFill/>
              <a:ln w="20638">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3881" name="Rectangle 99"/>
            <p:cNvSpPr>
              <a:spLocks noChangeArrowheads="1"/>
            </p:cNvSpPr>
            <p:nvPr/>
          </p:nvSpPr>
          <p:spPr bwMode="auto">
            <a:xfrm>
              <a:off x="6973888" y="2301875"/>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latin typeface="Nimbus Roman No9 L"/>
                </a:rPr>
                <a:t>#2</a:t>
              </a:r>
              <a:endParaRPr lang="en-US" altLang="en-US" sz="1800">
                <a:latin typeface="Constantia" panose="02030602050306030303" pitchFamily="18" charset="0"/>
              </a:endParaRPr>
            </a:p>
          </p:txBody>
        </p:sp>
        <p:sp>
          <p:nvSpPr>
            <p:cNvPr id="33882" name="Rectangle 100"/>
            <p:cNvSpPr>
              <a:spLocks noChangeArrowheads="1"/>
            </p:cNvSpPr>
            <p:nvPr/>
          </p:nvSpPr>
          <p:spPr bwMode="auto">
            <a:xfrm>
              <a:off x="7842250" y="2301875"/>
              <a:ext cx="1987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latin typeface="Nimbus Roman No9 L"/>
                </a:rPr>
                <a:t>#3</a:t>
              </a:r>
              <a:endParaRPr lang="en-US" altLang="en-US" sz="1800">
                <a:latin typeface="Constantia" panose="02030602050306030303" pitchFamily="18" charset="0"/>
              </a:endParaRPr>
            </a:p>
          </p:txBody>
        </p:sp>
      </p:grpSp>
      <p:sp>
        <p:nvSpPr>
          <p:cNvPr id="2" name="Date Placeholder 1"/>
          <p:cNvSpPr>
            <a:spLocks noGrp="1"/>
          </p:cNvSpPr>
          <p:nvPr>
            <p:ph type="dt" sz="quarter" idx="10"/>
          </p:nvPr>
        </p:nvSpPr>
        <p:spPr/>
        <p:txBody>
          <a:bodyPr/>
          <a:lstStyle/>
          <a:p>
            <a:pPr>
              <a:defRPr/>
            </a:pPr>
            <a:fld id="{D117B768-CD94-4434-8618-376193A7B5F2}" type="datetime1">
              <a:rPr lang="en-US"/>
              <a:pPr>
                <a:defRPr/>
              </a:pPr>
              <a:t>10/28/2016</a:t>
            </a:fld>
            <a:endParaRPr lang="en-US"/>
          </a:p>
        </p:txBody>
      </p:sp>
      <p:sp>
        <p:nvSpPr>
          <p:cNvPr id="3388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a:spcBef>
                <a:spcPct val="0"/>
              </a:spcBef>
              <a:buClrTx/>
              <a:buSzTx/>
              <a:buFontTx/>
              <a:buNone/>
            </a:pPr>
            <a:fld id="{BE8F83BD-B6B5-44A4-9D26-FD19CEE2BA7A}" type="slidenum">
              <a:rPr lang="en-US" altLang="en-US" sz="1200">
                <a:solidFill>
                  <a:srgbClr val="B5A788"/>
                </a:solidFill>
                <a:latin typeface="Arial" panose="020B0604020202020204" pitchFamily="34" charset="0"/>
              </a:rPr>
              <a:pPr>
                <a:spcBef>
                  <a:spcPct val="0"/>
                </a:spcBef>
                <a:buClrTx/>
                <a:buSzTx/>
                <a:buFontTx/>
                <a:buNone/>
              </a:pPr>
              <a:t>24</a:t>
            </a:fld>
            <a:endParaRPr lang="en-US" altLang="en-US" sz="1200" dirty="0">
              <a:solidFill>
                <a:srgbClr val="B5A788"/>
              </a:solidFill>
              <a:latin typeface="Arial" panose="020B0604020202020204" pitchFamily="34" charset="0"/>
            </a:endParaRPr>
          </a:p>
        </p:txBody>
      </p:sp>
    </p:spTree>
    <p:extLst>
      <p:ext uri="{BB962C8B-B14F-4D97-AF65-F5344CB8AC3E}">
        <p14:creationId xmlns:p14="http://schemas.microsoft.com/office/powerpoint/2010/main" val="35962458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605118" y="0"/>
            <a:ext cx="9605682" cy="1008529"/>
          </a:xfrm>
        </p:spPr>
        <p:txBody>
          <a:bodyPr/>
          <a:lstStyle/>
          <a:p>
            <a:pPr algn="ctr">
              <a:defRPr/>
            </a:pPr>
            <a:r>
              <a:rPr lang="en-US" b="1" dirty="0" smtClean="0">
                <a:solidFill>
                  <a:srgbClr val="FF0000"/>
                </a:solidFill>
              </a:rPr>
              <a:t>Device Configuration</a:t>
            </a:r>
            <a:endParaRPr lang="en-US" dirty="0" smtClean="0">
              <a:solidFill>
                <a:srgbClr val="FF0000"/>
              </a:solidFill>
            </a:endParaRPr>
          </a:p>
        </p:txBody>
      </p:sp>
      <p:sp>
        <p:nvSpPr>
          <p:cNvPr id="3" name="Content Placeholder 2"/>
          <p:cNvSpPr>
            <a:spLocks noGrp="1"/>
          </p:cNvSpPr>
          <p:nvPr>
            <p:ph idx="1"/>
          </p:nvPr>
        </p:nvSpPr>
        <p:spPr>
          <a:xfrm>
            <a:off x="201705" y="1008529"/>
            <a:ext cx="11725835" cy="5773271"/>
          </a:xfrm>
        </p:spPr>
        <p:txBody>
          <a:bodyPr>
            <a:normAutofit fontScale="92500" lnSpcReduction="10000"/>
          </a:bodyPr>
          <a:lstStyle/>
          <a:p>
            <a:pPr marL="274320" indent="-274320">
              <a:buClr>
                <a:schemeClr val="accent3"/>
              </a:buClr>
              <a:buFont typeface="Wingdings 2"/>
              <a:buChar char=""/>
              <a:defRPr/>
            </a:pPr>
            <a:r>
              <a:rPr lang="en-US" dirty="0" smtClean="0"/>
              <a:t>When an </a:t>
            </a:r>
            <a:r>
              <a:rPr lang="en-US" dirty="0" smtClean="0">
                <a:solidFill>
                  <a:srgbClr val="00B050"/>
                </a:solidFill>
              </a:rPr>
              <a:t>I/O device </a:t>
            </a:r>
            <a:r>
              <a:rPr lang="en-US" dirty="0" smtClean="0"/>
              <a:t>is connected to a computer, several actions are needed to </a:t>
            </a:r>
            <a:r>
              <a:rPr lang="en-US" dirty="0" smtClean="0">
                <a:solidFill>
                  <a:srgbClr val="00B050"/>
                </a:solidFill>
              </a:rPr>
              <a:t>configure </a:t>
            </a:r>
            <a:r>
              <a:rPr lang="en-US" dirty="0" smtClean="0"/>
              <a:t>both the device and the software that communicates with it.</a:t>
            </a:r>
          </a:p>
          <a:p>
            <a:pPr marL="274320" indent="-274320">
              <a:buClr>
                <a:schemeClr val="accent3"/>
              </a:buClr>
              <a:buFont typeface="Wingdings 2"/>
              <a:buChar char=""/>
              <a:defRPr/>
            </a:pPr>
            <a:r>
              <a:rPr lang="en-US" dirty="0" smtClean="0"/>
              <a:t>PCI incorporates in each I/O device interface a </a:t>
            </a:r>
            <a:r>
              <a:rPr lang="en-US" dirty="0" smtClean="0">
                <a:solidFill>
                  <a:srgbClr val="00B050"/>
                </a:solidFill>
              </a:rPr>
              <a:t>small configuration ROM memory </a:t>
            </a:r>
            <a:r>
              <a:rPr lang="en-US" dirty="0" smtClean="0"/>
              <a:t>that stores information about that device. </a:t>
            </a:r>
          </a:p>
          <a:p>
            <a:pPr marL="274320" indent="-274320">
              <a:buClr>
                <a:schemeClr val="accent3"/>
              </a:buClr>
              <a:buFont typeface="Wingdings 2"/>
              <a:buChar char=""/>
              <a:defRPr/>
            </a:pPr>
            <a:r>
              <a:rPr lang="en-US" dirty="0" smtClean="0"/>
              <a:t>The configuration ROMs of all devices are accessible in the configuration address space. The PCI initialization software reads these ROMs and determines whether the device is a printer, a keyboard, an Ethernet interface, or a disk controller. It can further learn bout various device options and characteristics.</a:t>
            </a:r>
          </a:p>
          <a:p>
            <a:pPr marL="274320" indent="-274320">
              <a:buClr>
                <a:schemeClr val="accent3"/>
              </a:buClr>
              <a:buFont typeface="Wingdings 2"/>
              <a:buChar char=""/>
              <a:defRPr/>
            </a:pPr>
            <a:r>
              <a:rPr lang="en-US" dirty="0" smtClean="0">
                <a:solidFill>
                  <a:srgbClr val="00B050"/>
                </a:solidFill>
              </a:rPr>
              <a:t>Devices are assigned addresses </a:t>
            </a:r>
            <a:r>
              <a:rPr lang="en-US" dirty="0" smtClean="0"/>
              <a:t>during the initialization process. </a:t>
            </a:r>
          </a:p>
          <a:p>
            <a:pPr marL="274320" indent="-274320">
              <a:buClr>
                <a:schemeClr val="accent3"/>
              </a:buClr>
              <a:buFont typeface="Wingdings 2"/>
              <a:buChar char=""/>
              <a:defRPr/>
            </a:pPr>
            <a:r>
              <a:rPr lang="en-US" dirty="0" smtClean="0"/>
              <a:t>This means that during the bus configuration operation, devices cannot be accessed based on their address, as they have not yet been assigned one. </a:t>
            </a:r>
          </a:p>
          <a:p>
            <a:pPr marL="274320" indent="-274320">
              <a:buClr>
                <a:schemeClr val="accent3"/>
              </a:buClr>
              <a:buFont typeface="Wingdings 2"/>
              <a:buChar char=""/>
              <a:defRPr/>
            </a:pPr>
            <a:r>
              <a:rPr lang="en-US" dirty="0" smtClean="0"/>
              <a:t>Hence, the configuration address space uses a different mechanism. Each device has an input signal called </a:t>
            </a:r>
            <a:r>
              <a:rPr lang="en-US" dirty="0" smtClean="0">
                <a:solidFill>
                  <a:srgbClr val="FF0000"/>
                </a:solidFill>
              </a:rPr>
              <a:t>Initialization Device </a:t>
            </a:r>
            <a:r>
              <a:rPr lang="en-US" dirty="0" smtClean="0">
                <a:solidFill>
                  <a:srgbClr val="00B050"/>
                </a:solidFill>
              </a:rPr>
              <a:t>Select, IDSEL</a:t>
            </a:r>
            <a:r>
              <a:rPr lang="en-US" dirty="0" smtClean="0"/>
              <a:t>#</a:t>
            </a:r>
          </a:p>
          <a:p>
            <a:pPr marL="274320" indent="-274320">
              <a:buClr>
                <a:schemeClr val="accent3"/>
              </a:buClr>
              <a:buFont typeface="Wingdings 2"/>
              <a:buChar char=""/>
              <a:defRPr/>
            </a:pPr>
            <a:r>
              <a:rPr lang="en-US" dirty="0" smtClean="0"/>
              <a:t>Max 21 </a:t>
            </a:r>
            <a:r>
              <a:rPr lang="en-US" dirty="0" smtClean="0">
                <a:solidFill>
                  <a:srgbClr val="00B050"/>
                </a:solidFill>
              </a:rPr>
              <a:t>devices(AD11 to AD31).</a:t>
            </a:r>
          </a:p>
        </p:txBody>
      </p:sp>
      <p:sp>
        <p:nvSpPr>
          <p:cNvPr id="2" name="Date Placeholder 1"/>
          <p:cNvSpPr>
            <a:spLocks noGrp="1"/>
          </p:cNvSpPr>
          <p:nvPr>
            <p:ph type="dt" sz="quarter" idx="10"/>
          </p:nvPr>
        </p:nvSpPr>
        <p:spPr/>
        <p:txBody>
          <a:bodyPr/>
          <a:lstStyle/>
          <a:p>
            <a:pPr>
              <a:defRPr/>
            </a:pPr>
            <a:fld id="{F32DD06C-6577-4F29-BA93-46C00CB441F8}" type="datetime1">
              <a:rPr lang="en-US"/>
              <a:pPr>
                <a:defRPr/>
              </a:pPr>
              <a:t>10/28/2016</a:t>
            </a:fld>
            <a:endParaRPr lang="en-US"/>
          </a:p>
        </p:txBody>
      </p:sp>
      <p:sp>
        <p:nvSpPr>
          <p:cNvPr id="3482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a:spcBef>
                <a:spcPct val="0"/>
              </a:spcBef>
              <a:buClrTx/>
              <a:buSzTx/>
              <a:buFontTx/>
              <a:buNone/>
            </a:pPr>
            <a:fld id="{680DBCE9-995A-4032-B381-1E9C5D1760C0}" type="slidenum">
              <a:rPr lang="en-US" altLang="en-US" sz="1200">
                <a:solidFill>
                  <a:srgbClr val="B5A788"/>
                </a:solidFill>
                <a:latin typeface="Arial" panose="020B0604020202020204" pitchFamily="34" charset="0"/>
              </a:rPr>
              <a:pPr>
                <a:spcBef>
                  <a:spcPct val="0"/>
                </a:spcBef>
                <a:buClrTx/>
                <a:buSzTx/>
                <a:buFontTx/>
                <a:buNone/>
              </a:pPr>
              <a:t>25</a:t>
            </a:fld>
            <a:endParaRPr lang="en-US" altLang="en-US" sz="1200">
              <a:solidFill>
                <a:srgbClr val="B5A788"/>
              </a:solidFill>
              <a:latin typeface="Arial" panose="020B0604020202020204" pitchFamily="34" charset="0"/>
            </a:endParaRPr>
          </a:p>
        </p:txBody>
      </p:sp>
    </p:spTree>
    <p:extLst>
      <p:ext uri="{BB962C8B-B14F-4D97-AF65-F5344CB8AC3E}">
        <p14:creationId xmlns:p14="http://schemas.microsoft.com/office/powerpoint/2010/main" val="2875618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776" y="1"/>
            <a:ext cx="10515600" cy="860612"/>
          </a:xfrm>
        </p:spPr>
        <p:txBody>
          <a:bodyPr/>
          <a:lstStyle/>
          <a:p>
            <a:r>
              <a:rPr lang="en-IN" dirty="0" smtClean="0">
                <a:solidFill>
                  <a:srgbClr val="00B050"/>
                </a:solidFill>
              </a:rPr>
              <a:t>Small Computer System Interface(SCSI)</a:t>
            </a:r>
            <a:endParaRPr lang="en-IN" dirty="0">
              <a:solidFill>
                <a:srgbClr val="00B050"/>
              </a:solidFill>
            </a:endParaRPr>
          </a:p>
        </p:txBody>
      </p:sp>
      <p:sp>
        <p:nvSpPr>
          <p:cNvPr id="3" name="Content Placeholder 2"/>
          <p:cNvSpPr>
            <a:spLocks noGrp="1"/>
          </p:cNvSpPr>
          <p:nvPr>
            <p:ph idx="1"/>
          </p:nvPr>
        </p:nvSpPr>
        <p:spPr>
          <a:xfrm>
            <a:off x="161365" y="860612"/>
            <a:ext cx="11927541" cy="5714999"/>
          </a:xfrm>
        </p:spPr>
        <p:txBody>
          <a:bodyPr>
            <a:normAutofit/>
          </a:bodyPr>
          <a:lstStyle/>
          <a:p>
            <a:pPr marL="274320" indent="-274320">
              <a:buClr>
                <a:schemeClr val="accent3"/>
              </a:buClr>
              <a:buFont typeface="Wingdings 2"/>
              <a:buChar char=""/>
              <a:defRPr/>
            </a:pPr>
            <a:r>
              <a:rPr lang="en-US" dirty="0"/>
              <a:t>The acronym SCSI stands for Small Computer System Interface. </a:t>
            </a:r>
          </a:p>
          <a:p>
            <a:pPr marL="274320" indent="-274320">
              <a:buClr>
                <a:schemeClr val="accent3"/>
              </a:buClr>
              <a:buFont typeface="Wingdings 2"/>
              <a:buChar char=""/>
              <a:defRPr/>
            </a:pPr>
            <a:r>
              <a:rPr lang="en-US" dirty="0"/>
              <a:t>It refers to a standard bus defined by the American National Standards Institute (ANSI) under the designation X3.131 . </a:t>
            </a:r>
            <a:endParaRPr lang="en-US" dirty="0" smtClean="0"/>
          </a:p>
          <a:p>
            <a:pPr marL="0" indent="0">
              <a:buClr>
                <a:schemeClr val="accent3"/>
              </a:buClr>
              <a:buNone/>
              <a:defRPr/>
            </a:pPr>
            <a:endParaRPr lang="en-US" dirty="0"/>
          </a:p>
          <a:p>
            <a:pPr marL="274320" indent="-274320">
              <a:buClr>
                <a:schemeClr val="accent3"/>
              </a:buClr>
              <a:buFont typeface="Wingdings 2"/>
              <a:buChar char=""/>
              <a:defRPr/>
            </a:pPr>
            <a:r>
              <a:rPr lang="en-US" dirty="0"/>
              <a:t>In the original specifications of the standard, devices such as disks are connected to a computer  via  a 50-wire cable, which can be up to 25 meters in length and can transfer data at rates up to 5 megabytes/s.</a:t>
            </a:r>
          </a:p>
          <a:p>
            <a:pPr marL="274320" indent="-274320">
              <a:buClr>
                <a:schemeClr val="accent3"/>
              </a:buClr>
              <a:buFont typeface="Wingdings 2"/>
              <a:buChar char=""/>
              <a:defRPr/>
            </a:pPr>
            <a:r>
              <a:rPr lang="en-US" dirty="0"/>
              <a:t>The SCSI bus standard has undergone many revisions, and its data transfer capability has increased very rapidly, almost doubling every two years. </a:t>
            </a:r>
            <a:endParaRPr lang="en-US" dirty="0" smtClean="0"/>
          </a:p>
          <a:p>
            <a:pPr marL="274320" indent="-274320">
              <a:buClr>
                <a:schemeClr val="accent3"/>
              </a:buClr>
              <a:buFont typeface="Wingdings 2"/>
              <a:buChar char=""/>
              <a:defRPr/>
            </a:pPr>
            <a:endParaRPr lang="en-US" dirty="0"/>
          </a:p>
          <a:p>
            <a:pPr marL="274320" indent="-274320">
              <a:buClr>
                <a:schemeClr val="accent3"/>
              </a:buClr>
              <a:buFont typeface="Wingdings 2"/>
              <a:buChar char=""/>
              <a:defRPr/>
            </a:pPr>
            <a:r>
              <a:rPr lang="en-US" dirty="0"/>
              <a:t>SCSI-2 and SCSI-3 have been defined, and each has several options.</a:t>
            </a:r>
          </a:p>
          <a:p>
            <a:pPr marL="274320" indent="-274320">
              <a:buClr>
                <a:schemeClr val="accent3"/>
              </a:buClr>
              <a:buFont typeface="Wingdings 2"/>
              <a:buChar char=""/>
              <a:defRPr/>
            </a:pPr>
            <a:r>
              <a:rPr lang="en-US" dirty="0"/>
              <a:t>Because of various options SCSI connector may have 50, 68 or 80 pins.</a:t>
            </a:r>
          </a:p>
        </p:txBody>
      </p:sp>
    </p:spTree>
    <p:extLst>
      <p:ext uri="{BB962C8B-B14F-4D97-AF65-F5344CB8AC3E}">
        <p14:creationId xmlns:p14="http://schemas.microsoft.com/office/powerpoint/2010/main" val="144384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546" y="42395"/>
            <a:ext cx="10515600" cy="898899"/>
          </a:xfrm>
        </p:spPr>
        <p:txBody>
          <a:bodyPr/>
          <a:lstStyle/>
          <a:p>
            <a:r>
              <a:rPr lang="en-IN" dirty="0" smtClean="0">
                <a:solidFill>
                  <a:srgbClr val="FF0000"/>
                </a:solidFill>
              </a:rPr>
              <a:t>SCSI Bus</a:t>
            </a:r>
            <a:endParaRPr lang="en-IN" dirty="0">
              <a:solidFill>
                <a:srgbClr val="FF0000"/>
              </a:solidFill>
            </a:endParaRPr>
          </a:p>
        </p:txBody>
      </p:sp>
      <p:sp>
        <p:nvSpPr>
          <p:cNvPr id="3" name="Content Placeholder 2"/>
          <p:cNvSpPr>
            <a:spLocks noGrp="1"/>
          </p:cNvSpPr>
          <p:nvPr>
            <p:ph idx="1"/>
          </p:nvPr>
        </p:nvSpPr>
        <p:spPr>
          <a:xfrm>
            <a:off x="121023" y="941294"/>
            <a:ext cx="11900647" cy="5916706"/>
          </a:xfrm>
        </p:spPr>
        <p:txBody>
          <a:bodyPr>
            <a:normAutofit fontScale="85000" lnSpcReduction="10000"/>
          </a:bodyPr>
          <a:lstStyle/>
          <a:p>
            <a:pPr marL="274320" indent="-274320">
              <a:buClr>
                <a:schemeClr val="accent3"/>
              </a:buClr>
              <a:buFont typeface="Wingdings 2"/>
              <a:buChar char=""/>
              <a:defRPr/>
            </a:pPr>
            <a:r>
              <a:rPr lang="en-US" b="1" dirty="0">
                <a:solidFill>
                  <a:srgbClr val="00B050"/>
                </a:solidFill>
              </a:rPr>
              <a:t>Devices connected to the SCSI bus are not part of the address space of the processor</a:t>
            </a:r>
          </a:p>
          <a:p>
            <a:pPr marL="274320" indent="-274320">
              <a:buClr>
                <a:schemeClr val="accent3"/>
              </a:buClr>
              <a:buFont typeface="Wingdings 2"/>
              <a:buChar char=""/>
              <a:defRPr/>
            </a:pPr>
            <a:r>
              <a:rPr lang="en-US" dirty="0"/>
              <a:t>The SCSI bus is connected to the processor bus through a SCSI controller. This controller uses DMA to transfer data packets from the main memory to the device, or vice versa. </a:t>
            </a:r>
          </a:p>
          <a:p>
            <a:pPr marL="274320" indent="-274320">
              <a:buClr>
                <a:schemeClr val="accent3"/>
              </a:buClr>
              <a:buFont typeface="Wingdings 2"/>
              <a:buChar char=""/>
              <a:defRPr/>
            </a:pPr>
            <a:r>
              <a:rPr lang="en-US" dirty="0"/>
              <a:t>A packet may contain a block of data, commands from the processor to the device, or status information about the device.</a:t>
            </a:r>
          </a:p>
          <a:p>
            <a:pPr marL="274320" indent="-274320">
              <a:buClr>
                <a:schemeClr val="accent3"/>
              </a:buClr>
              <a:buFont typeface="Wingdings 2"/>
              <a:buChar char=""/>
              <a:defRPr/>
            </a:pPr>
            <a:r>
              <a:rPr lang="en-US" dirty="0"/>
              <a:t>A controller connected to a SCSI bus is one of two types – an initiator or a target. </a:t>
            </a:r>
          </a:p>
          <a:p>
            <a:pPr marL="274320" indent="-274320">
              <a:buClr>
                <a:schemeClr val="accent3"/>
              </a:buClr>
              <a:buFont typeface="Wingdings 2"/>
              <a:buChar char=""/>
              <a:defRPr/>
            </a:pPr>
            <a:r>
              <a:rPr lang="en-US" dirty="0"/>
              <a:t>An initiator has the ability to select a particular target and to send commands specifying the operations to be performed. The disk controller operates as a target. It carries out the commands it receives from the initiator. </a:t>
            </a:r>
          </a:p>
          <a:p>
            <a:pPr marL="274320" indent="-274320">
              <a:buClr>
                <a:schemeClr val="accent3"/>
              </a:buClr>
              <a:buFont typeface="Wingdings 2"/>
              <a:buChar char=""/>
              <a:defRPr/>
            </a:pPr>
            <a:r>
              <a:rPr lang="en-US" dirty="0">
                <a:solidFill>
                  <a:srgbClr val="00B050"/>
                </a:solidFill>
              </a:rPr>
              <a:t>The initiator establishes a logical connection with the intended target. </a:t>
            </a:r>
          </a:p>
          <a:p>
            <a:pPr marL="274320" indent="-274320">
              <a:buClr>
                <a:schemeClr val="accent3"/>
              </a:buClr>
              <a:buFont typeface="Wingdings 2"/>
              <a:buChar char=""/>
              <a:defRPr/>
            </a:pPr>
            <a:r>
              <a:rPr lang="en-US" dirty="0"/>
              <a:t>Once this connection has been established, it can be suspended and restored as needed to transfer commands and bursts of data. </a:t>
            </a:r>
          </a:p>
          <a:p>
            <a:pPr marL="274320" indent="-274320">
              <a:buClr>
                <a:schemeClr val="accent3"/>
              </a:buClr>
              <a:buFont typeface="Wingdings 2"/>
              <a:buChar char=""/>
              <a:defRPr/>
            </a:pPr>
            <a:r>
              <a:rPr lang="en-US" dirty="0"/>
              <a:t>While a particular connection is suspended, other device can use the bus to transfer information. </a:t>
            </a:r>
          </a:p>
          <a:p>
            <a:pPr marL="274320" indent="-274320">
              <a:buClr>
                <a:schemeClr val="accent3"/>
              </a:buClr>
              <a:buFont typeface="Wingdings 2"/>
              <a:buChar char=""/>
              <a:defRPr/>
            </a:pPr>
            <a:r>
              <a:rPr lang="en-US" dirty="0"/>
              <a:t>This ability to overlap data transfer requests is one of the key features of the SCSI bus that leads to its high performance</a:t>
            </a:r>
            <a:r>
              <a:rPr lang="en-US" dirty="0" smtClean="0"/>
              <a:t>.</a:t>
            </a:r>
            <a:endParaRPr lang="en-US" dirty="0"/>
          </a:p>
        </p:txBody>
      </p:sp>
    </p:spTree>
    <p:extLst>
      <p:ext uri="{BB962C8B-B14F-4D97-AF65-F5344CB8AC3E}">
        <p14:creationId xmlns:p14="http://schemas.microsoft.com/office/powerpoint/2010/main" val="1706898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lstStyle/>
          <a:p>
            <a:pPr>
              <a:defRPr/>
            </a:pPr>
            <a:r>
              <a:rPr lang="en-US" b="1" dirty="0" smtClean="0">
                <a:solidFill>
                  <a:schemeClr val="tx2">
                    <a:satMod val="130000"/>
                  </a:schemeClr>
                </a:solidFill>
              </a:rPr>
              <a:t>SCSI Bus (3)</a:t>
            </a:r>
            <a:endParaRPr lang="en-US" dirty="0" smtClean="0">
              <a:solidFill>
                <a:schemeClr val="tx2">
                  <a:satMod val="130000"/>
                </a:schemeClr>
              </a:solidFill>
            </a:endParaRPr>
          </a:p>
        </p:txBody>
      </p:sp>
      <p:sp>
        <p:nvSpPr>
          <p:cNvPr id="55299" name="Content Placeholder 2"/>
          <p:cNvSpPr>
            <a:spLocks noGrp="1"/>
          </p:cNvSpPr>
          <p:nvPr>
            <p:ph idx="1"/>
          </p:nvPr>
        </p:nvSpPr>
        <p:spPr/>
        <p:txBody>
          <a:bodyPr>
            <a:normAutofit/>
          </a:bodyPr>
          <a:lstStyle/>
          <a:p>
            <a:pPr marL="365760" indent="-283464">
              <a:buFont typeface="Wingdings 2"/>
              <a:buChar char=""/>
              <a:defRPr/>
            </a:pPr>
            <a:r>
              <a:rPr lang="en-US" smtClean="0"/>
              <a:t>Data transfers on the SCSI bus are always controlled by the target controller.</a:t>
            </a:r>
          </a:p>
          <a:p>
            <a:pPr marL="365760" indent="-283464">
              <a:buFont typeface="Wingdings 2"/>
              <a:buChar char=""/>
              <a:defRPr/>
            </a:pPr>
            <a:r>
              <a:rPr lang="en-US" smtClean="0"/>
              <a:t>To send a command to a target, an initiator requests control of the bus and, after winning arbitration, selects the controller it wants to communicate with and hands control of the bus over to it. </a:t>
            </a:r>
          </a:p>
          <a:p>
            <a:pPr marL="365760" indent="-283464">
              <a:buFont typeface="Wingdings 2"/>
              <a:buChar char=""/>
              <a:defRPr/>
            </a:pPr>
            <a:r>
              <a:rPr lang="en-US" smtClean="0"/>
              <a:t>Then the controller starts a data transfer operation to receive a command from the initiator.</a:t>
            </a:r>
          </a:p>
          <a:p>
            <a:pPr marL="365760" indent="-283464">
              <a:buFont typeface="Wingdings 2"/>
              <a:buChar char=""/>
              <a:defRPr/>
            </a:pPr>
            <a:endParaRPr lang="en-US" smtClean="0"/>
          </a:p>
          <a:p>
            <a:pPr marL="365760" indent="-283464">
              <a:buFont typeface="Wingdings 2"/>
              <a:buChar char=""/>
              <a:defRPr/>
            </a:pPr>
            <a:endParaRPr lang="en-US" smtClean="0"/>
          </a:p>
        </p:txBody>
      </p:sp>
      <p:sp>
        <p:nvSpPr>
          <p:cNvPr id="2" name="Date Placeholder 1"/>
          <p:cNvSpPr>
            <a:spLocks noGrp="1"/>
          </p:cNvSpPr>
          <p:nvPr>
            <p:ph type="dt" sz="quarter" idx="10"/>
          </p:nvPr>
        </p:nvSpPr>
        <p:spPr/>
        <p:txBody>
          <a:bodyPr/>
          <a:lstStyle/>
          <a:p>
            <a:pPr>
              <a:defRPr/>
            </a:pPr>
            <a:fld id="{F84C1493-6954-4CB4-90D9-181F635CFC1D}" type="datetime1">
              <a:rPr lang="en-US"/>
              <a:pPr>
                <a:defRPr/>
              </a:pPr>
              <a:t>10/28/2016</a:t>
            </a:fld>
            <a:endParaRPr lang="en-US"/>
          </a:p>
        </p:txBody>
      </p:sp>
      <p:sp>
        <p:nvSpPr>
          <p:cNvPr id="389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a:spcBef>
                <a:spcPct val="0"/>
              </a:spcBef>
              <a:buClrTx/>
              <a:buSzTx/>
              <a:buFontTx/>
              <a:buNone/>
            </a:pPr>
            <a:fld id="{5080A152-AD38-4876-9225-9103340AFF7A}" type="slidenum">
              <a:rPr lang="en-US" altLang="en-US" sz="1200">
                <a:solidFill>
                  <a:srgbClr val="B5A788"/>
                </a:solidFill>
                <a:latin typeface="Arial" panose="020B0604020202020204" pitchFamily="34" charset="0"/>
              </a:rPr>
              <a:pPr>
                <a:spcBef>
                  <a:spcPct val="0"/>
                </a:spcBef>
                <a:buClrTx/>
                <a:buSzTx/>
                <a:buFontTx/>
                <a:buNone/>
              </a:pPr>
              <a:t>28</a:t>
            </a:fld>
            <a:endParaRPr lang="en-US" altLang="en-US" sz="1200">
              <a:solidFill>
                <a:srgbClr val="B5A788"/>
              </a:solidFill>
              <a:latin typeface="Arial" panose="020B0604020202020204" pitchFamily="34" charset="0"/>
            </a:endParaRPr>
          </a:p>
        </p:txBody>
      </p:sp>
    </p:spTree>
    <p:extLst>
      <p:ext uri="{BB962C8B-B14F-4D97-AF65-F5344CB8AC3E}">
        <p14:creationId xmlns:p14="http://schemas.microsoft.com/office/powerpoint/2010/main" val="3245156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8915400" cy="628650"/>
          </a:xfrm>
        </p:spPr>
        <p:txBody>
          <a:bodyPr>
            <a:normAutofit fontScale="90000"/>
          </a:bodyPr>
          <a:lstStyle/>
          <a:p>
            <a:pPr>
              <a:defRPr/>
            </a:pPr>
            <a:r>
              <a:rPr lang="en-US" b="1" dirty="0" smtClean="0">
                <a:solidFill>
                  <a:schemeClr val="tx2">
                    <a:satMod val="130000"/>
                  </a:schemeClr>
                </a:solidFill>
              </a:rPr>
              <a:t>SCSI Bus - Read Operation on Disk Drive(1)</a:t>
            </a:r>
            <a:endParaRPr lang="en-US" dirty="0">
              <a:solidFill>
                <a:schemeClr val="tx2">
                  <a:satMod val="130000"/>
                </a:schemeClr>
              </a:solidFill>
            </a:endParaRPr>
          </a:p>
        </p:txBody>
      </p:sp>
      <p:sp>
        <p:nvSpPr>
          <p:cNvPr id="3" name="Content Placeholder 2"/>
          <p:cNvSpPr>
            <a:spLocks noGrp="1"/>
          </p:cNvSpPr>
          <p:nvPr>
            <p:ph idx="1"/>
          </p:nvPr>
        </p:nvSpPr>
        <p:spPr>
          <a:xfrm>
            <a:off x="121023" y="1066800"/>
            <a:ext cx="11833411" cy="5486400"/>
          </a:xfrm>
        </p:spPr>
        <p:txBody>
          <a:bodyPr>
            <a:normAutofit lnSpcReduction="10000"/>
          </a:bodyPr>
          <a:lstStyle/>
          <a:p>
            <a:pPr marL="274320" indent="-274320">
              <a:buClr>
                <a:schemeClr val="accent3"/>
              </a:buClr>
              <a:buFont typeface="Wingdings 2"/>
              <a:buChar char=""/>
              <a:defRPr/>
            </a:pPr>
            <a:r>
              <a:rPr lang="en-US" dirty="0" smtClean="0"/>
              <a:t>Assume data are stored in disk sectors that are not contiguous.</a:t>
            </a:r>
          </a:p>
          <a:p>
            <a:pPr marL="274320" indent="-274320">
              <a:buClr>
                <a:schemeClr val="accent3"/>
              </a:buClr>
              <a:buFont typeface="Wingdings 2"/>
              <a:buChar char=""/>
              <a:defRPr/>
            </a:pPr>
            <a:r>
              <a:rPr lang="en-US" dirty="0" smtClean="0"/>
              <a:t>The processor sends a command to the SCSI controller, </a:t>
            </a:r>
          </a:p>
          <a:p>
            <a:pPr marL="880110" lvl="1" indent="-514350">
              <a:buFont typeface="+mj-lt"/>
              <a:buAutoNum type="arabicPeriod"/>
              <a:defRPr/>
            </a:pPr>
            <a:r>
              <a:rPr lang="en-US" dirty="0" smtClean="0"/>
              <a:t>The SCSI controller, acting as an initiator, contends for control of the bus.</a:t>
            </a:r>
          </a:p>
          <a:p>
            <a:pPr marL="880110" lvl="1" indent="-514350">
              <a:buFont typeface="+mj-lt"/>
              <a:buAutoNum type="arabicPeriod"/>
              <a:defRPr/>
            </a:pPr>
            <a:r>
              <a:rPr lang="en-US" dirty="0" smtClean="0"/>
              <a:t>When the initiator wins the arbitration process, it selects the target controller and hands over control of the bus to it.</a:t>
            </a:r>
          </a:p>
          <a:p>
            <a:pPr marL="880110" lvl="1" indent="-514350">
              <a:buFont typeface="+mj-lt"/>
              <a:buAutoNum type="arabicPeriod"/>
              <a:defRPr/>
            </a:pPr>
            <a:r>
              <a:rPr lang="en-US" dirty="0" smtClean="0"/>
              <a:t>The target starts an output operation (from initiator to target); in response to this, the initiator sends a command specifying the required read operation.</a:t>
            </a:r>
          </a:p>
          <a:p>
            <a:pPr marL="880110" lvl="1" indent="-514350">
              <a:buFont typeface="+mj-lt"/>
              <a:buAutoNum type="arabicPeriod"/>
              <a:defRPr/>
            </a:pPr>
            <a:r>
              <a:rPr lang="en-US" dirty="0" smtClean="0"/>
              <a:t>The target, realizing that it first needs to perform a disk seek operation, sends a message to the initiator indicating that it will temporarily suspend the connection between them. Then it releases the bus.</a:t>
            </a:r>
          </a:p>
          <a:p>
            <a:pPr marL="880110" lvl="1" indent="-514350">
              <a:buFont typeface="+mj-lt"/>
              <a:buAutoNum type="arabicPeriod"/>
              <a:defRPr/>
            </a:pPr>
            <a:r>
              <a:rPr lang="en-US" dirty="0" smtClean="0"/>
              <a:t>The target controller sends a command to the disk drive to move the read head to the first sector involved in the requested read operation. Then, it reads the data stored in that sector and stores them in a data buffer. When it is ready to begin transferring data to the initiator, the target requests control of the bus. After it wins arbitration, it reselects the initiator controller, thus restoring the suspended connection.</a:t>
            </a:r>
          </a:p>
          <a:p>
            <a:pPr marL="514350" indent="-514350">
              <a:buClr>
                <a:schemeClr val="accent3"/>
              </a:buClr>
              <a:buFont typeface="+mj-lt"/>
              <a:buAutoNum type="arabicPeriod"/>
              <a:defRPr/>
            </a:pPr>
            <a:endParaRPr lang="en-US" dirty="0"/>
          </a:p>
        </p:txBody>
      </p:sp>
      <p:sp>
        <p:nvSpPr>
          <p:cNvPr id="4" name="Date Placeholder 3"/>
          <p:cNvSpPr>
            <a:spLocks noGrp="1"/>
          </p:cNvSpPr>
          <p:nvPr>
            <p:ph type="dt" sz="quarter" idx="10"/>
          </p:nvPr>
        </p:nvSpPr>
        <p:spPr/>
        <p:txBody>
          <a:bodyPr/>
          <a:lstStyle/>
          <a:p>
            <a:pPr>
              <a:defRPr/>
            </a:pPr>
            <a:fld id="{1371F11C-8032-45B4-978C-6F6F7F866923}" type="datetime1">
              <a:rPr lang="en-US"/>
              <a:pPr>
                <a:defRPr/>
              </a:pPr>
              <a:t>10/28/2016</a:t>
            </a:fld>
            <a:endParaRPr lang="en-US"/>
          </a:p>
        </p:txBody>
      </p:sp>
      <p:sp>
        <p:nvSpPr>
          <p:cNvPr id="3994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a:spcBef>
                <a:spcPct val="0"/>
              </a:spcBef>
              <a:buClrTx/>
              <a:buSzTx/>
              <a:buFontTx/>
              <a:buNone/>
            </a:pPr>
            <a:fld id="{6FE624B5-6C99-4A9A-89AB-C867C4BFA9CF}" type="slidenum">
              <a:rPr lang="en-US" altLang="en-US" sz="1200">
                <a:solidFill>
                  <a:srgbClr val="B5A788"/>
                </a:solidFill>
                <a:latin typeface="Arial" panose="020B0604020202020204" pitchFamily="34" charset="0"/>
              </a:rPr>
              <a:pPr>
                <a:spcBef>
                  <a:spcPct val="0"/>
                </a:spcBef>
                <a:buClrTx/>
                <a:buSzTx/>
                <a:buFontTx/>
                <a:buNone/>
              </a:pPr>
              <a:t>29</a:t>
            </a:fld>
            <a:endParaRPr lang="en-US" altLang="en-US" sz="1200">
              <a:solidFill>
                <a:srgbClr val="B5A788"/>
              </a:solidFill>
              <a:latin typeface="Arial" panose="020B0604020202020204" pitchFamily="34" charset="0"/>
            </a:endParaRPr>
          </a:p>
        </p:txBody>
      </p:sp>
    </p:spTree>
    <p:extLst>
      <p:ext uri="{BB962C8B-B14F-4D97-AF65-F5344CB8AC3E}">
        <p14:creationId xmlns:p14="http://schemas.microsoft.com/office/powerpoint/2010/main" val="278022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90"/>
            <a:ext cx="10515600" cy="693551"/>
          </a:xfrm>
        </p:spPr>
        <p:txBody>
          <a:bodyPr>
            <a:normAutofit fontScale="90000"/>
          </a:bodyPr>
          <a:lstStyle/>
          <a:p>
            <a:r>
              <a:rPr lang="en-IN" dirty="0" smtClean="0">
                <a:solidFill>
                  <a:srgbClr val="00B050"/>
                </a:solidFill>
              </a:rPr>
              <a:t>Centralized Arbitration</a:t>
            </a:r>
            <a:endParaRPr lang="en-IN" dirty="0">
              <a:solidFill>
                <a:srgbClr val="00B050"/>
              </a:solidFill>
            </a:endParaRPr>
          </a:p>
        </p:txBody>
      </p:sp>
      <p:sp>
        <p:nvSpPr>
          <p:cNvPr id="3" name="Content Placeholder 2"/>
          <p:cNvSpPr>
            <a:spLocks noGrp="1"/>
          </p:cNvSpPr>
          <p:nvPr>
            <p:ph idx="1"/>
          </p:nvPr>
        </p:nvSpPr>
        <p:spPr>
          <a:xfrm>
            <a:off x="309282" y="726140"/>
            <a:ext cx="11430000" cy="5755341"/>
          </a:xfrm>
        </p:spPr>
        <p:txBody>
          <a:bodyPr/>
          <a:lstStyle/>
          <a:p>
            <a:r>
              <a:rPr lang="en-IN" dirty="0" smtClean="0"/>
              <a:t>Bus arbiter may be processor /separate unit connected to bus.</a:t>
            </a:r>
            <a:endParaRPr lang="en-IN" dirty="0"/>
          </a:p>
          <a:p>
            <a:r>
              <a:rPr lang="en-IN" dirty="0" smtClean="0"/>
              <a:t>DMA controller indicated its request by BR(Bus Request)</a:t>
            </a:r>
          </a:p>
          <a:p>
            <a:r>
              <a:rPr lang="en-IN" dirty="0" smtClean="0"/>
              <a:t>Once BR is activated processor will activate BG(Bus Grant)</a:t>
            </a:r>
            <a:endParaRPr lang="en-IN" dirty="0"/>
          </a:p>
          <a:p>
            <a:r>
              <a:rPr lang="en-IN" dirty="0" smtClean="0"/>
              <a:t>BG indicates to the DMA controller that they may use the when it is free.</a:t>
            </a:r>
            <a:endParaRPr lang="en-IN" dirty="0"/>
          </a:p>
          <a:p>
            <a:r>
              <a:rPr lang="en-IN" dirty="0" smtClean="0"/>
              <a:t>Daisy chain arrangement</a:t>
            </a:r>
          </a:p>
          <a:p>
            <a:r>
              <a:rPr lang="en-IN" dirty="0" smtClean="0"/>
              <a:t>Current bus master activates BBSY(bus busy) signal.</a:t>
            </a:r>
          </a:p>
          <a:p>
            <a:r>
              <a:rPr lang="en-IN" dirty="0" smtClean="0"/>
              <a:t>Timing diagram</a:t>
            </a:r>
            <a:endParaRPr lang="en-IN" dirty="0"/>
          </a:p>
        </p:txBody>
      </p:sp>
    </p:spTree>
    <p:extLst>
      <p:ext uri="{BB962C8B-B14F-4D97-AF65-F5344CB8AC3E}">
        <p14:creationId xmlns:p14="http://schemas.microsoft.com/office/powerpoint/2010/main" val="31890711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941294" y="274638"/>
            <a:ext cx="9269506" cy="563562"/>
          </a:xfrm>
        </p:spPr>
        <p:txBody>
          <a:bodyPr>
            <a:normAutofit fontScale="90000"/>
          </a:bodyPr>
          <a:lstStyle/>
          <a:p>
            <a:pPr>
              <a:defRPr/>
            </a:pPr>
            <a:r>
              <a:rPr lang="en-US" b="1" dirty="0" smtClean="0">
                <a:solidFill>
                  <a:schemeClr val="tx2">
                    <a:satMod val="130000"/>
                  </a:schemeClr>
                </a:solidFill>
              </a:rPr>
              <a:t>SCSI Bus - Read Operation on Disk Drive(2)</a:t>
            </a:r>
            <a:endParaRPr lang="en-US" dirty="0" smtClean="0">
              <a:solidFill>
                <a:schemeClr val="tx2">
                  <a:satMod val="130000"/>
                </a:schemeClr>
              </a:solidFill>
            </a:endParaRPr>
          </a:p>
        </p:txBody>
      </p:sp>
      <p:sp>
        <p:nvSpPr>
          <p:cNvPr id="3" name="Content Placeholder 2"/>
          <p:cNvSpPr>
            <a:spLocks noGrp="1"/>
          </p:cNvSpPr>
          <p:nvPr>
            <p:ph idx="1"/>
          </p:nvPr>
        </p:nvSpPr>
        <p:spPr>
          <a:xfrm>
            <a:off x="107576" y="1066801"/>
            <a:ext cx="9646024" cy="4873625"/>
          </a:xfrm>
        </p:spPr>
        <p:txBody>
          <a:bodyPr>
            <a:normAutofit/>
          </a:bodyPr>
          <a:lstStyle/>
          <a:p>
            <a:pPr marL="880110" lvl="1" indent="-514350">
              <a:buFont typeface="+mj-lt"/>
              <a:buAutoNum type="arabicPeriod" startAt="6"/>
              <a:defRPr/>
            </a:pPr>
            <a:r>
              <a:rPr lang="en-US" dirty="0" smtClean="0"/>
              <a:t>The target transfers the contents of the data buffer to the initiator and then suspends the connection again</a:t>
            </a:r>
          </a:p>
          <a:p>
            <a:pPr marL="880110" lvl="1" indent="-514350">
              <a:buFont typeface="+mj-lt"/>
              <a:buAutoNum type="arabicPeriod" startAt="6"/>
              <a:defRPr/>
            </a:pPr>
            <a:r>
              <a:rPr lang="en-US" dirty="0" smtClean="0"/>
              <a:t>The target controller sends a command to the disk drive to perform another seek operation. Then, it transfers the contents of the second disk sector to the initiator as before. At the end of this transfers, the logical connection between the two controllers is terminated.</a:t>
            </a:r>
          </a:p>
          <a:p>
            <a:pPr marL="880110" lvl="1" indent="-514350">
              <a:buFont typeface="+mj-lt"/>
              <a:buAutoNum type="arabicPeriod" startAt="6"/>
              <a:defRPr/>
            </a:pPr>
            <a:r>
              <a:rPr lang="en-US" dirty="0" smtClean="0"/>
              <a:t>As the initiator controller receives the data, it stores them into the main memory using the DMA approach.</a:t>
            </a:r>
          </a:p>
          <a:p>
            <a:pPr marL="880110" lvl="1" indent="-514350">
              <a:buFont typeface="+mj-lt"/>
              <a:buAutoNum type="arabicPeriod" startAt="6"/>
              <a:defRPr/>
            </a:pPr>
            <a:r>
              <a:rPr lang="en-US" dirty="0" smtClean="0"/>
              <a:t>The SCSI controller sends as interrupt to the processor to inform it that the requested operation has been completed</a:t>
            </a:r>
          </a:p>
          <a:p>
            <a:pPr marL="274320" indent="-274320">
              <a:buClr>
                <a:schemeClr val="accent3"/>
              </a:buClr>
              <a:buFont typeface="Wingdings 2"/>
              <a:buChar char=""/>
              <a:defRPr/>
            </a:pPr>
            <a:endParaRPr lang="en-US" dirty="0"/>
          </a:p>
        </p:txBody>
      </p:sp>
      <p:sp>
        <p:nvSpPr>
          <p:cNvPr id="2" name="Date Placeholder 1"/>
          <p:cNvSpPr>
            <a:spLocks noGrp="1"/>
          </p:cNvSpPr>
          <p:nvPr>
            <p:ph type="dt" sz="quarter" idx="10"/>
          </p:nvPr>
        </p:nvSpPr>
        <p:spPr/>
        <p:txBody>
          <a:bodyPr/>
          <a:lstStyle/>
          <a:p>
            <a:pPr>
              <a:defRPr/>
            </a:pPr>
            <a:fld id="{9656CAF1-4D2D-4AA3-93E9-0B0F5B96B9CA}" type="datetime1">
              <a:rPr lang="en-US"/>
              <a:pPr>
                <a:defRPr/>
              </a:pPr>
              <a:t>10/28/2016</a:t>
            </a:fld>
            <a:endParaRPr lang="en-US"/>
          </a:p>
        </p:txBody>
      </p:sp>
      <p:sp>
        <p:nvSpPr>
          <p:cNvPr id="4096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a:spcBef>
                <a:spcPct val="0"/>
              </a:spcBef>
              <a:buClrTx/>
              <a:buSzTx/>
              <a:buFontTx/>
              <a:buNone/>
            </a:pPr>
            <a:fld id="{5C378230-F1F1-4FBF-8053-F8525334EFA0}" type="slidenum">
              <a:rPr lang="en-US" altLang="en-US" sz="1200">
                <a:solidFill>
                  <a:srgbClr val="B5A788"/>
                </a:solidFill>
                <a:latin typeface="Arial" panose="020B0604020202020204" pitchFamily="34" charset="0"/>
              </a:rPr>
              <a:pPr>
                <a:spcBef>
                  <a:spcPct val="0"/>
                </a:spcBef>
                <a:buClrTx/>
                <a:buSzTx/>
                <a:buFontTx/>
                <a:buNone/>
              </a:pPr>
              <a:t>30</a:t>
            </a:fld>
            <a:endParaRPr lang="en-US" altLang="en-US" sz="1200">
              <a:solidFill>
                <a:srgbClr val="B5A788"/>
              </a:solidFill>
              <a:latin typeface="Arial" panose="020B0604020202020204" pitchFamily="34" charset="0"/>
            </a:endParaRPr>
          </a:p>
        </p:txBody>
      </p:sp>
    </p:spTree>
    <p:extLst>
      <p:ext uri="{BB962C8B-B14F-4D97-AF65-F5344CB8AC3E}">
        <p14:creationId xmlns:p14="http://schemas.microsoft.com/office/powerpoint/2010/main" val="2982764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962400" y="6019801"/>
            <a:ext cx="38249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b="1">
                <a:solidFill>
                  <a:srgbClr val="000000"/>
                </a:solidFill>
                <a:latin typeface="Computer Modern"/>
              </a:rPr>
              <a:t>Table 4.  The SCSI  bus signals.</a:t>
            </a:r>
            <a:endParaRPr lang="en-US" altLang="en-US" sz="2000" b="1">
              <a:latin typeface="Constantia" panose="02030602050306030303" pitchFamily="18" charset="0"/>
            </a:endParaRPr>
          </a:p>
        </p:txBody>
      </p:sp>
      <p:sp>
        <p:nvSpPr>
          <p:cNvPr id="41987" name="Rectangle 66"/>
          <p:cNvSpPr>
            <a:spLocks noChangeArrowheads="1"/>
          </p:cNvSpPr>
          <p:nvPr/>
        </p:nvSpPr>
        <p:spPr bwMode="auto">
          <a:xfrm>
            <a:off x="2159385" y="4681538"/>
            <a:ext cx="4571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1400">
              <a:latin typeface="Constantia" panose="02030602050306030303" pitchFamily="18" charset="0"/>
            </a:endParaRPr>
          </a:p>
        </p:txBody>
      </p:sp>
      <p:sp>
        <p:nvSpPr>
          <p:cNvPr id="41988" name="Rectangle 67"/>
          <p:cNvSpPr>
            <a:spLocks noChangeArrowheads="1"/>
          </p:cNvSpPr>
          <p:nvPr/>
        </p:nvSpPr>
        <p:spPr bwMode="auto">
          <a:xfrm>
            <a:off x="2311785" y="4681538"/>
            <a:ext cx="4571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1400">
              <a:latin typeface="Constantia" panose="02030602050306030303" pitchFamily="18" charset="0"/>
            </a:endParaRPr>
          </a:p>
        </p:txBody>
      </p:sp>
      <p:grpSp>
        <p:nvGrpSpPr>
          <p:cNvPr id="41989" name="Group 243"/>
          <p:cNvGrpSpPr>
            <a:grpSpLocks/>
          </p:cNvGrpSpPr>
          <p:nvPr/>
        </p:nvGrpSpPr>
        <p:grpSpPr bwMode="auto">
          <a:xfrm>
            <a:off x="2460813" y="1600200"/>
            <a:ext cx="7105464" cy="4241800"/>
            <a:chOff x="336" y="1008"/>
            <a:chExt cx="3818" cy="2672"/>
          </a:xfrm>
        </p:grpSpPr>
        <p:sp>
          <p:nvSpPr>
            <p:cNvPr id="41993" name="Rectangle 3"/>
            <p:cNvSpPr>
              <a:spLocks noChangeArrowheads="1"/>
            </p:cNvSpPr>
            <p:nvPr/>
          </p:nvSpPr>
          <p:spPr bwMode="auto">
            <a:xfrm>
              <a:off x="336" y="1008"/>
              <a:ext cx="3792" cy="1"/>
            </a:xfrm>
            <a:prstGeom prst="rect">
              <a:avLst/>
            </a:prstGeom>
            <a:solidFill>
              <a:srgbClr val="000000"/>
            </a:solidFill>
            <a:ln w="0">
              <a:solidFill>
                <a:srgbClr val="000000"/>
              </a:solidFill>
              <a:miter lim="800000"/>
              <a:headEnd/>
              <a:tailEnd/>
            </a:ln>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1800">
                <a:latin typeface="Constantia" panose="02030602050306030303" pitchFamily="18" charset="0"/>
              </a:endParaRPr>
            </a:p>
          </p:txBody>
        </p:sp>
        <p:grpSp>
          <p:nvGrpSpPr>
            <p:cNvPr id="41994" name="Group 199"/>
            <p:cNvGrpSpPr>
              <a:grpSpLocks/>
            </p:cNvGrpSpPr>
            <p:nvPr/>
          </p:nvGrpSpPr>
          <p:grpSpPr bwMode="auto">
            <a:xfrm>
              <a:off x="388" y="1041"/>
              <a:ext cx="1903" cy="135"/>
              <a:chOff x="591" y="1083"/>
              <a:chExt cx="1619" cy="94"/>
            </a:xfrm>
          </p:grpSpPr>
          <p:sp>
            <p:nvSpPr>
              <p:cNvPr id="42086" name="Rectangle 4"/>
              <p:cNvSpPr>
                <a:spLocks noChangeArrowheads="1"/>
              </p:cNvSpPr>
              <p:nvPr/>
            </p:nvSpPr>
            <p:spPr bwMode="auto">
              <a:xfrm>
                <a:off x="591" y="1083"/>
                <a:ext cx="416"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b="1">
                    <a:solidFill>
                      <a:srgbClr val="000000"/>
                    </a:solidFill>
                    <a:latin typeface="Computer Modern"/>
                  </a:rPr>
                  <a:t>Category</a:t>
                </a:r>
                <a:endParaRPr lang="en-US" altLang="en-US" sz="1400" b="1">
                  <a:latin typeface="Constantia" panose="02030602050306030303" pitchFamily="18" charset="0"/>
                </a:endParaRPr>
              </a:p>
            </p:txBody>
          </p:sp>
          <p:sp>
            <p:nvSpPr>
              <p:cNvPr id="42087" name="Rectangle 5"/>
              <p:cNvSpPr>
                <a:spLocks noChangeArrowheads="1"/>
              </p:cNvSpPr>
              <p:nvPr/>
            </p:nvSpPr>
            <p:spPr bwMode="auto">
              <a:xfrm>
                <a:off x="1206" y="1083"/>
                <a:ext cx="262"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b="1">
                    <a:solidFill>
                      <a:srgbClr val="000000"/>
                    </a:solidFill>
                    <a:latin typeface="Computer Modern"/>
                  </a:rPr>
                  <a:t>Name</a:t>
                </a:r>
                <a:endParaRPr lang="en-US" altLang="en-US" sz="1400" b="1">
                  <a:latin typeface="Constantia" panose="02030602050306030303" pitchFamily="18" charset="0"/>
                </a:endParaRPr>
              </a:p>
            </p:txBody>
          </p:sp>
          <p:sp>
            <p:nvSpPr>
              <p:cNvPr id="42088" name="Rectangle 6"/>
              <p:cNvSpPr>
                <a:spLocks noChangeArrowheads="1"/>
              </p:cNvSpPr>
              <p:nvPr/>
            </p:nvSpPr>
            <p:spPr bwMode="auto">
              <a:xfrm>
                <a:off x="1822" y="1083"/>
                <a:ext cx="58"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b="1">
                    <a:solidFill>
                      <a:srgbClr val="000000"/>
                    </a:solidFill>
                    <a:latin typeface="Computer Modern"/>
                  </a:rPr>
                  <a:t>F</a:t>
                </a:r>
                <a:endParaRPr lang="en-US" altLang="en-US" sz="1400" b="1">
                  <a:latin typeface="Constantia" panose="02030602050306030303" pitchFamily="18" charset="0"/>
                </a:endParaRPr>
              </a:p>
            </p:txBody>
          </p:sp>
          <p:sp>
            <p:nvSpPr>
              <p:cNvPr id="42089" name="Rectangle 7"/>
              <p:cNvSpPr>
                <a:spLocks noChangeArrowheads="1"/>
              </p:cNvSpPr>
              <p:nvPr/>
            </p:nvSpPr>
            <p:spPr bwMode="auto">
              <a:xfrm>
                <a:off x="1865" y="1083"/>
                <a:ext cx="345"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b="1">
                    <a:solidFill>
                      <a:srgbClr val="000000"/>
                    </a:solidFill>
                    <a:latin typeface="Computer Modern"/>
                  </a:rPr>
                  <a:t>unction</a:t>
                </a:r>
                <a:endParaRPr lang="en-US" altLang="en-US" sz="1400" b="1">
                  <a:latin typeface="Constantia" panose="02030602050306030303" pitchFamily="18" charset="0"/>
                </a:endParaRPr>
              </a:p>
            </p:txBody>
          </p:sp>
        </p:grpSp>
        <p:sp>
          <p:nvSpPr>
            <p:cNvPr id="41995" name="Rectangle 8"/>
            <p:cNvSpPr>
              <a:spLocks noChangeArrowheads="1"/>
            </p:cNvSpPr>
            <p:nvPr/>
          </p:nvSpPr>
          <p:spPr bwMode="auto">
            <a:xfrm>
              <a:off x="336" y="1262"/>
              <a:ext cx="3792" cy="1"/>
            </a:xfrm>
            <a:prstGeom prst="rect">
              <a:avLst/>
            </a:prstGeom>
            <a:solidFill>
              <a:srgbClr val="000000"/>
            </a:solidFill>
            <a:ln w="0">
              <a:solidFill>
                <a:srgbClr val="000000"/>
              </a:solidFill>
              <a:miter lim="800000"/>
              <a:headEnd/>
              <a:tailEnd/>
            </a:ln>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1800">
                <a:latin typeface="Constantia" panose="02030602050306030303" pitchFamily="18" charset="0"/>
              </a:endParaRPr>
            </a:p>
          </p:txBody>
        </p:sp>
        <p:sp>
          <p:nvSpPr>
            <p:cNvPr id="41996" name="Rectangle 9"/>
            <p:cNvSpPr>
              <a:spLocks noChangeArrowheads="1"/>
            </p:cNvSpPr>
            <p:nvPr/>
          </p:nvSpPr>
          <p:spPr bwMode="auto">
            <a:xfrm>
              <a:off x="388" y="1299"/>
              <a:ext cx="2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Data</a:t>
              </a:r>
              <a:endParaRPr lang="en-US" altLang="en-US" sz="1400">
                <a:latin typeface="Constantia" panose="02030602050306030303" pitchFamily="18" charset="0"/>
              </a:endParaRPr>
            </a:p>
          </p:txBody>
        </p:sp>
        <p:sp>
          <p:nvSpPr>
            <p:cNvPr id="41997" name="Rectangle 10"/>
            <p:cNvSpPr>
              <a:spLocks noChangeArrowheads="1"/>
            </p:cNvSpPr>
            <p:nvPr/>
          </p:nvSpPr>
          <p:spPr bwMode="auto">
            <a:xfrm>
              <a:off x="1194" y="1299"/>
              <a:ext cx="2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DB(0)</a:t>
              </a:r>
              <a:endParaRPr lang="en-US" altLang="en-US" sz="1400">
                <a:latin typeface="Constantia" panose="02030602050306030303" pitchFamily="18" charset="0"/>
              </a:endParaRPr>
            </a:p>
          </p:txBody>
        </p:sp>
        <p:sp>
          <p:nvSpPr>
            <p:cNvPr id="41998" name="Rectangle 11"/>
            <p:cNvSpPr>
              <a:spLocks noChangeArrowheads="1"/>
            </p:cNvSpPr>
            <p:nvPr/>
          </p:nvSpPr>
          <p:spPr bwMode="auto">
            <a:xfrm>
              <a:off x="1514" y="1299"/>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dirty="0">
                  <a:solidFill>
                    <a:srgbClr val="000000"/>
                  </a:solidFill>
                  <a:latin typeface="Computer Modern"/>
                </a:rPr>
                <a:t>to</a:t>
              </a:r>
              <a:endParaRPr lang="en-US" altLang="en-US" sz="1400" dirty="0">
                <a:latin typeface="Constantia" panose="02030602050306030303" pitchFamily="18" charset="0"/>
              </a:endParaRPr>
            </a:p>
          </p:txBody>
        </p:sp>
        <p:sp>
          <p:nvSpPr>
            <p:cNvPr id="41999" name="Rectangle 12"/>
            <p:cNvSpPr>
              <a:spLocks noChangeArrowheads="1"/>
            </p:cNvSpPr>
            <p:nvPr/>
          </p:nvSpPr>
          <p:spPr bwMode="auto">
            <a:xfrm>
              <a:off x="1194" y="1451"/>
              <a:ext cx="2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DB(7)</a:t>
              </a:r>
              <a:endParaRPr lang="en-US" altLang="en-US" sz="1400">
                <a:latin typeface="Constantia" panose="02030602050306030303" pitchFamily="18" charset="0"/>
              </a:endParaRPr>
            </a:p>
          </p:txBody>
        </p:sp>
        <p:sp>
          <p:nvSpPr>
            <p:cNvPr id="42000" name="Rectangle 13"/>
            <p:cNvSpPr>
              <a:spLocks noChangeArrowheads="1"/>
            </p:cNvSpPr>
            <p:nvPr/>
          </p:nvSpPr>
          <p:spPr bwMode="auto">
            <a:xfrm>
              <a:off x="1835" y="1299"/>
              <a:ext cx="2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Data</a:t>
              </a:r>
              <a:endParaRPr lang="en-US" altLang="en-US" sz="1400">
                <a:latin typeface="Constantia" panose="02030602050306030303" pitchFamily="18" charset="0"/>
              </a:endParaRPr>
            </a:p>
          </p:txBody>
        </p:sp>
        <p:sp>
          <p:nvSpPr>
            <p:cNvPr id="42001" name="Rectangle 14"/>
            <p:cNvSpPr>
              <a:spLocks noChangeArrowheads="1"/>
            </p:cNvSpPr>
            <p:nvPr/>
          </p:nvSpPr>
          <p:spPr bwMode="auto">
            <a:xfrm>
              <a:off x="2083" y="1299"/>
              <a:ext cx="26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lines:</a:t>
              </a:r>
              <a:endParaRPr lang="en-US" altLang="en-US" sz="1400">
                <a:latin typeface="Constantia" panose="02030602050306030303" pitchFamily="18" charset="0"/>
              </a:endParaRPr>
            </a:p>
          </p:txBody>
        </p:sp>
        <p:sp>
          <p:nvSpPr>
            <p:cNvPr id="42002" name="Rectangle 15"/>
            <p:cNvSpPr>
              <a:spLocks noChangeArrowheads="1"/>
            </p:cNvSpPr>
            <p:nvPr/>
          </p:nvSpPr>
          <p:spPr bwMode="auto">
            <a:xfrm>
              <a:off x="2348" y="1299"/>
              <a:ext cx="2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Carry</a:t>
              </a:r>
              <a:endParaRPr lang="en-US" altLang="en-US" sz="1400">
                <a:latin typeface="Constantia" panose="02030602050306030303" pitchFamily="18" charset="0"/>
              </a:endParaRPr>
            </a:p>
          </p:txBody>
        </p:sp>
        <p:sp>
          <p:nvSpPr>
            <p:cNvPr id="42003" name="Rectangle 16"/>
            <p:cNvSpPr>
              <a:spLocks noChangeArrowheads="1"/>
            </p:cNvSpPr>
            <p:nvPr/>
          </p:nvSpPr>
          <p:spPr bwMode="auto">
            <a:xfrm>
              <a:off x="2670" y="1299"/>
              <a:ext cx="1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one</a:t>
              </a:r>
              <a:endParaRPr lang="en-US" altLang="en-US" sz="1400">
                <a:latin typeface="Constantia" panose="02030602050306030303" pitchFamily="18" charset="0"/>
              </a:endParaRPr>
            </a:p>
          </p:txBody>
        </p:sp>
        <p:sp>
          <p:nvSpPr>
            <p:cNvPr id="42004" name="Rectangle 17"/>
            <p:cNvSpPr>
              <a:spLocks noChangeArrowheads="1"/>
            </p:cNvSpPr>
            <p:nvPr/>
          </p:nvSpPr>
          <p:spPr bwMode="auto">
            <a:xfrm>
              <a:off x="2872" y="1299"/>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b</a:t>
              </a:r>
              <a:endParaRPr lang="en-US" altLang="en-US" sz="1400">
                <a:latin typeface="Constantia" panose="02030602050306030303" pitchFamily="18" charset="0"/>
              </a:endParaRPr>
            </a:p>
          </p:txBody>
        </p:sp>
        <p:sp>
          <p:nvSpPr>
            <p:cNvPr id="42005" name="Rectangle 18"/>
            <p:cNvSpPr>
              <a:spLocks noChangeArrowheads="1"/>
            </p:cNvSpPr>
            <p:nvPr/>
          </p:nvSpPr>
          <p:spPr bwMode="auto">
            <a:xfrm>
              <a:off x="2934" y="1299"/>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yte</a:t>
              </a:r>
              <a:endParaRPr lang="en-US" altLang="en-US" sz="1400">
                <a:latin typeface="Constantia" panose="02030602050306030303" pitchFamily="18" charset="0"/>
              </a:endParaRPr>
            </a:p>
          </p:txBody>
        </p:sp>
        <p:sp>
          <p:nvSpPr>
            <p:cNvPr id="42006" name="Rectangle 19"/>
            <p:cNvSpPr>
              <a:spLocks noChangeArrowheads="1"/>
            </p:cNvSpPr>
            <p:nvPr/>
          </p:nvSpPr>
          <p:spPr bwMode="auto">
            <a:xfrm>
              <a:off x="3123" y="1299"/>
              <a:ext cx="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of</a:t>
              </a:r>
              <a:endParaRPr lang="en-US" altLang="en-US" sz="1400">
                <a:latin typeface="Constantia" panose="02030602050306030303" pitchFamily="18" charset="0"/>
              </a:endParaRPr>
            </a:p>
          </p:txBody>
        </p:sp>
        <p:sp>
          <p:nvSpPr>
            <p:cNvPr id="42007" name="Rectangle 20"/>
            <p:cNvSpPr>
              <a:spLocks noChangeArrowheads="1"/>
            </p:cNvSpPr>
            <p:nvPr/>
          </p:nvSpPr>
          <p:spPr bwMode="auto">
            <a:xfrm>
              <a:off x="3264" y="1299"/>
              <a:ext cx="5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information</a:t>
              </a:r>
              <a:endParaRPr lang="en-US" altLang="en-US" sz="1400">
                <a:latin typeface="Constantia" panose="02030602050306030303" pitchFamily="18" charset="0"/>
              </a:endParaRPr>
            </a:p>
          </p:txBody>
        </p:sp>
        <p:sp>
          <p:nvSpPr>
            <p:cNvPr id="42008" name="Rectangle 21"/>
            <p:cNvSpPr>
              <a:spLocks noChangeArrowheads="1"/>
            </p:cNvSpPr>
            <p:nvPr/>
          </p:nvSpPr>
          <p:spPr bwMode="auto">
            <a:xfrm>
              <a:off x="1835" y="1451"/>
              <a:ext cx="3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during</a:t>
              </a:r>
              <a:endParaRPr lang="en-US" altLang="en-US" sz="1400">
                <a:latin typeface="Constantia" panose="02030602050306030303" pitchFamily="18" charset="0"/>
              </a:endParaRPr>
            </a:p>
          </p:txBody>
        </p:sp>
        <p:sp>
          <p:nvSpPr>
            <p:cNvPr id="42009" name="Rectangle 22"/>
            <p:cNvSpPr>
              <a:spLocks noChangeArrowheads="1"/>
            </p:cNvSpPr>
            <p:nvPr/>
          </p:nvSpPr>
          <p:spPr bwMode="auto">
            <a:xfrm>
              <a:off x="2154" y="1451"/>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the</a:t>
              </a:r>
              <a:endParaRPr lang="en-US" altLang="en-US" sz="1400">
                <a:latin typeface="Constantia" panose="02030602050306030303" pitchFamily="18" charset="0"/>
              </a:endParaRPr>
            </a:p>
          </p:txBody>
        </p:sp>
        <p:sp>
          <p:nvSpPr>
            <p:cNvPr id="42010" name="Rectangle 23"/>
            <p:cNvSpPr>
              <a:spLocks noChangeArrowheads="1"/>
            </p:cNvSpPr>
            <p:nvPr/>
          </p:nvSpPr>
          <p:spPr bwMode="auto">
            <a:xfrm>
              <a:off x="2331" y="1451"/>
              <a:ext cx="5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information</a:t>
              </a:r>
              <a:endParaRPr lang="en-US" altLang="en-US" sz="1400">
                <a:latin typeface="Constantia" panose="02030602050306030303" pitchFamily="18" charset="0"/>
              </a:endParaRPr>
            </a:p>
          </p:txBody>
        </p:sp>
        <p:sp>
          <p:nvSpPr>
            <p:cNvPr id="42011" name="Rectangle 24"/>
            <p:cNvSpPr>
              <a:spLocks noChangeArrowheads="1"/>
            </p:cNvSpPr>
            <p:nvPr/>
          </p:nvSpPr>
          <p:spPr bwMode="auto">
            <a:xfrm>
              <a:off x="2922" y="1451"/>
              <a:ext cx="3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transfer</a:t>
              </a:r>
              <a:endParaRPr lang="en-US" altLang="en-US" sz="1400">
                <a:latin typeface="Constantia" panose="02030602050306030303" pitchFamily="18" charset="0"/>
              </a:endParaRPr>
            </a:p>
          </p:txBody>
        </p:sp>
        <p:sp>
          <p:nvSpPr>
            <p:cNvPr id="42012" name="Rectangle 25"/>
            <p:cNvSpPr>
              <a:spLocks noChangeArrowheads="1"/>
            </p:cNvSpPr>
            <p:nvPr/>
          </p:nvSpPr>
          <p:spPr bwMode="auto">
            <a:xfrm>
              <a:off x="3344" y="1450"/>
              <a:ext cx="3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phase</a:t>
              </a:r>
              <a:endParaRPr lang="en-US" altLang="en-US" sz="1400">
                <a:latin typeface="Constantia" panose="02030602050306030303" pitchFamily="18" charset="0"/>
              </a:endParaRPr>
            </a:p>
          </p:txBody>
        </p:sp>
        <p:sp>
          <p:nvSpPr>
            <p:cNvPr id="42013" name="Rectangle 26"/>
            <p:cNvSpPr>
              <a:spLocks noChangeArrowheads="1"/>
            </p:cNvSpPr>
            <p:nvPr/>
          </p:nvSpPr>
          <p:spPr bwMode="auto">
            <a:xfrm>
              <a:off x="3677" y="1451"/>
              <a:ext cx="1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and</a:t>
              </a:r>
              <a:endParaRPr lang="en-US" altLang="en-US" sz="1400">
                <a:latin typeface="Constantia" panose="02030602050306030303" pitchFamily="18" charset="0"/>
              </a:endParaRPr>
            </a:p>
          </p:txBody>
        </p:sp>
        <p:sp>
          <p:nvSpPr>
            <p:cNvPr id="42014" name="Rectangle 27"/>
            <p:cNvSpPr>
              <a:spLocks noChangeArrowheads="1"/>
            </p:cNvSpPr>
            <p:nvPr/>
          </p:nvSpPr>
          <p:spPr bwMode="auto">
            <a:xfrm>
              <a:off x="1835" y="1604"/>
              <a:ext cx="2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iden</a:t>
              </a:r>
              <a:endParaRPr lang="en-US" altLang="en-US" sz="1400">
                <a:latin typeface="Constantia" panose="02030602050306030303" pitchFamily="18" charset="0"/>
              </a:endParaRPr>
            </a:p>
          </p:txBody>
        </p:sp>
        <p:sp>
          <p:nvSpPr>
            <p:cNvPr id="42015" name="Rectangle 28"/>
            <p:cNvSpPr>
              <a:spLocks noChangeArrowheads="1"/>
            </p:cNvSpPr>
            <p:nvPr/>
          </p:nvSpPr>
          <p:spPr bwMode="auto">
            <a:xfrm>
              <a:off x="2064" y="1604"/>
              <a:ext cx="1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tify</a:t>
              </a:r>
              <a:endParaRPr lang="en-US" altLang="en-US" sz="1400">
                <a:latin typeface="Constantia" panose="02030602050306030303" pitchFamily="18" charset="0"/>
              </a:endParaRPr>
            </a:p>
          </p:txBody>
        </p:sp>
        <p:sp>
          <p:nvSpPr>
            <p:cNvPr id="42016" name="Rectangle 29"/>
            <p:cNvSpPr>
              <a:spLocks noChangeArrowheads="1"/>
            </p:cNvSpPr>
            <p:nvPr/>
          </p:nvSpPr>
          <p:spPr bwMode="auto">
            <a:xfrm>
              <a:off x="2299" y="1604"/>
              <a:ext cx="3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device</a:t>
              </a:r>
              <a:endParaRPr lang="en-US" altLang="en-US" sz="1400">
                <a:latin typeface="Constantia" panose="02030602050306030303" pitchFamily="18" charset="0"/>
              </a:endParaRPr>
            </a:p>
          </p:txBody>
        </p:sp>
        <p:sp>
          <p:nvSpPr>
            <p:cNvPr id="42017" name="Rectangle 30"/>
            <p:cNvSpPr>
              <a:spLocks noChangeArrowheads="1"/>
            </p:cNvSpPr>
            <p:nvPr/>
          </p:nvSpPr>
          <p:spPr bwMode="auto">
            <a:xfrm>
              <a:off x="2636" y="1604"/>
              <a:ext cx="3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during</a:t>
              </a:r>
              <a:endParaRPr lang="en-US" altLang="en-US" sz="1400">
                <a:latin typeface="Constantia" panose="02030602050306030303" pitchFamily="18" charset="0"/>
              </a:endParaRPr>
            </a:p>
          </p:txBody>
        </p:sp>
        <p:sp>
          <p:nvSpPr>
            <p:cNvPr id="42018" name="Rectangle 31"/>
            <p:cNvSpPr>
              <a:spLocks noChangeArrowheads="1"/>
            </p:cNvSpPr>
            <p:nvPr/>
          </p:nvSpPr>
          <p:spPr bwMode="auto">
            <a:xfrm>
              <a:off x="2963" y="1604"/>
              <a:ext cx="53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arbitration,</a:t>
              </a:r>
              <a:endParaRPr lang="en-US" altLang="en-US" sz="1400">
                <a:latin typeface="Constantia" panose="02030602050306030303" pitchFamily="18" charset="0"/>
              </a:endParaRPr>
            </a:p>
          </p:txBody>
        </p:sp>
        <p:sp>
          <p:nvSpPr>
            <p:cNvPr id="42019" name="Rectangle 32"/>
            <p:cNvSpPr>
              <a:spLocks noChangeArrowheads="1"/>
            </p:cNvSpPr>
            <p:nvPr/>
          </p:nvSpPr>
          <p:spPr bwMode="auto">
            <a:xfrm>
              <a:off x="3489" y="1604"/>
              <a:ext cx="4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selection</a:t>
              </a:r>
              <a:endParaRPr lang="en-US" altLang="en-US" sz="1400">
                <a:latin typeface="Constantia" panose="02030602050306030303" pitchFamily="18" charset="0"/>
              </a:endParaRPr>
            </a:p>
          </p:txBody>
        </p:sp>
        <p:sp>
          <p:nvSpPr>
            <p:cNvPr id="42020" name="Rectangle 33"/>
            <p:cNvSpPr>
              <a:spLocks noChangeArrowheads="1"/>
            </p:cNvSpPr>
            <p:nvPr/>
          </p:nvSpPr>
          <p:spPr bwMode="auto">
            <a:xfrm>
              <a:off x="3966" y="1604"/>
              <a:ext cx="1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and</a:t>
              </a:r>
              <a:endParaRPr lang="en-US" altLang="en-US" sz="1400">
                <a:latin typeface="Constantia" panose="02030602050306030303" pitchFamily="18" charset="0"/>
              </a:endParaRPr>
            </a:p>
          </p:txBody>
        </p:sp>
        <p:sp>
          <p:nvSpPr>
            <p:cNvPr id="42021" name="Rectangle 34"/>
            <p:cNvSpPr>
              <a:spLocks noChangeArrowheads="1"/>
            </p:cNvSpPr>
            <p:nvPr/>
          </p:nvSpPr>
          <p:spPr bwMode="auto">
            <a:xfrm>
              <a:off x="1835" y="1755"/>
              <a:ext cx="5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reselection</a:t>
              </a:r>
              <a:endParaRPr lang="en-US" altLang="en-US" sz="1400">
                <a:latin typeface="Constantia" panose="02030602050306030303" pitchFamily="18" charset="0"/>
              </a:endParaRPr>
            </a:p>
          </p:txBody>
        </p:sp>
        <p:sp>
          <p:nvSpPr>
            <p:cNvPr id="42022" name="Rectangle 35"/>
            <p:cNvSpPr>
              <a:spLocks noChangeArrowheads="1"/>
            </p:cNvSpPr>
            <p:nvPr/>
          </p:nvSpPr>
          <p:spPr bwMode="auto">
            <a:xfrm>
              <a:off x="2485" y="1755"/>
              <a:ext cx="36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phases</a:t>
              </a:r>
              <a:endParaRPr lang="en-US" altLang="en-US" sz="1400">
                <a:latin typeface="Constantia" panose="02030602050306030303" pitchFamily="18" charset="0"/>
              </a:endParaRPr>
            </a:p>
          </p:txBody>
        </p:sp>
        <p:sp>
          <p:nvSpPr>
            <p:cNvPr id="42023" name="Rectangle 36"/>
            <p:cNvSpPr>
              <a:spLocks noChangeArrowheads="1"/>
            </p:cNvSpPr>
            <p:nvPr/>
          </p:nvSpPr>
          <p:spPr bwMode="auto">
            <a:xfrm>
              <a:off x="1194" y="1934"/>
              <a:ext cx="30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DB(P)</a:t>
              </a:r>
              <a:endParaRPr lang="en-US" altLang="en-US" sz="1400">
                <a:latin typeface="Constantia" panose="02030602050306030303" pitchFamily="18" charset="0"/>
              </a:endParaRPr>
            </a:p>
          </p:txBody>
        </p:sp>
        <p:sp>
          <p:nvSpPr>
            <p:cNvPr id="42024" name="Rectangle 37"/>
            <p:cNvSpPr>
              <a:spLocks noChangeArrowheads="1"/>
            </p:cNvSpPr>
            <p:nvPr/>
          </p:nvSpPr>
          <p:spPr bwMode="auto">
            <a:xfrm>
              <a:off x="1835" y="1934"/>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P</a:t>
              </a:r>
              <a:endParaRPr lang="en-US" altLang="en-US" sz="1400">
                <a:latin typeface="Constantia" panose="02030602050306030303" pitchFamily="18" charset="0"/>
              </a:endParaRPr>
            </a:p>
          </p:txBody>
        </p:sp>
        <p:sp>
          <p:nvSpPr>
            <p:cNvPr id="42025" name="Rectangle 38"/>
            <p:cNvSpPr>
              <a:spLocks noChangeArrowheads="1"/>
            </p:cNvSpPr>
            <p:nvPr/>
          </p:nvSpPr>
          <p:spPr bwMode="auto">
            <a:xfrm>
              <a:off x="1896" y="1934"/>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arit</a:t>
              </a:r>
              <a:endParaRPr lang="en-US" altLang="en-US" sz="1400">
                <a:latin typeface="Constantia" panose="02030602050306030303" pitchFamily="18" charset="0"/>
              </a:endParaRPr>
            </a:p>
          </p:txBody>
        </p:sp>
        <p:sp>
          <p:nvSpPr>
            <p:cNvPr id="42026" name="Rectangle 39"/>
            <p:cNvSpPr>
              <a:spLocks noChangeArrowheads="1"/>
            </p:cNvSpPr>
            <p:nvPr/>
          </p:nvSpPr>
          <p:spPr bwMode="auto">
            <a:xfrm>
              <a:off x="2056" y="1929"/>
              <a:ext cx="5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y</a:t>
              </a:r>
              <a:endParaRPr lang="en-US" altLang="en-US" sz="1400">
                <a:latin typeface="Constantia" panose="02030602050306030303" pitchFamily="18" charset="0"/>
              </a:endParaRPr>
            </a:p>
          </p:txBody>
        </p:sp>
        <p:sp>
          <p:nvSpPr>
            <p:cNvPr id="42027" name="Rectangle 40"/>
            <p:cNvSpPr>
              <a:spLocks noChangeArrowheads="1"/>
            </p:cNvSpPr>
            <p:nvPr/>
          </p:nvSpPr>
          <p:spPr bwMode="auto">
            <a:xfrm>
              <a:off x="2120" y="1934"/>
              <a:ext cx="118"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bit</a:t>
              </a:r>
              <a:endParaRPr lang="en-US" altLang="en-US" sz="1400">
                <a:latin typeface="Constantia" panose="02030602050306030303" pitchFamily="18" charset="0"/>
              </a:endParaRPr>
            </a:p>
          </p:txBody>
        </p:sp>
        <p:sp>
          <p:nvSpPr>
            <p:cNvPr id="42028" name="Rectangle 41"/>
            <p:cNvSpPr>
              <a:spLocks noChangeArrowheads="1"/>
            </p:cNvSpPr>
            <p:nvPr/>
          </p:nvSpPr>
          <p:spPr bwMode="auto">
            <a:xfrm>
              <a:off x="2275" y="1934"/>
              <a:ext cx="130"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for</a:t>
              </a:r>
              <a:endParaRPr lang="en-US" altLang="en-US" sz="1400">
                <a:latin typeface="Constantia" panose="02030602050306030303" pitchFamily="18" charset="0"/>
              </a:endParaRPr>
            </a:p>
          </p:txBody>
        </p:sp>
        <p:sp>
          <p:nvSpPr>
            <p:cNvPr id="42029" name="Rectangle 42"/>
            <p:cNvSpPr>
              <a:spLocks noChangeArrowheads="1"/>
            </p:cNvSpPr>
            <p:nvPr/>
          </p:nvSpPr>
          <p:spPr bwMode="auto">
            <a:xfrm>
              <a:off x="2441" y="1934"/>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the</a:t>
              </a:r>
              <a:endParaRPr lang="en-US" altLang="en-US" sz="1400">
                <a:latin typeface="Constantia" panose="02030602050306030303" pitchFamily="18" charset="0"/>
              </a:endParaRPr>
            </a:p>
          </p:txBody>
        </p:sp>
        <p:sp>
          <p:nvSpPr>
            <p:cNvPr id="42030" name="Rectangle 43"/>
            <p:cNvSpPr>
              <a:spLocks noChangeArrowheads="1"/>
            </p:cNvSpPr>
            <p:nvPr/>
          </p:nvSpPr>
          <p:spPr bwMode="auto">
            <a:xfrm>
              <a:off x="2616" y="1934"/>
              <a:ext cx="21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data</a:t>
              </a:r>
              <a:endParaRPr lang="en-US" altLang="en-US" sz="1400">
                <a:latin typeface="Constantia" panose="02030602050306030303" pitchFamily="18" charset="0"/>
              </a:endParaRPr>
            </a:p>
          </p:txBody>
        </p:sp>
        <p:sp>
          <p:nvSpPr>
            <p:cNvPr id="42031" name="Rectangle 44"/>
            <p:cNvSpPr>
              <a:spLocks noChangeArrowheads="1"/>
            </p:cNvSpPr>
            <p:nvPr/>
          </p:nvSpPr>
          <p:spPr bwMode="auto">
            <a:xfrm>
              <a:off x="2854" y="1934"/>
              <a:ext cx="1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bus</a:t>
              </a:r>
              <a:endParaRPr lang="en-US" altLang="en-US" sz="1400">
                <a:latin typeface="Constantia" panose="02030602050306030303" pitchFamily="18" charset="0"/>
              </a:endParaRPr>
            </a:p>
          </p:txBody>
        </p:sp>
        <p:sp>
          <p:nvSpPr>
            <p:cNvPr id="42032" name="Rectangle 45"/>
            <p:cNvSpPr>
              <a:spLocks noChangeArrowheads="1"/>
            </p:cNvSpPr>
            <p:nvPr/>
          </p:nvSpPr>
          <p:spPr bwMode="auto">
            <a:xfrm>
              <a:off x="336" y="2123"/>
              <a:ext cx="3792" cy="2"/>
            </a:xfrm>
            <a:prstGeom prst="rect">
              <a:avLst/>
            </a:prstGeom>
            <a:solidFill>
              <a:srgbClr val="000000"/>
            </a:solidFill>
            <a:ln w="0">
              <a:solidFill>
                <a:srgbClr val="000000"/>
              </a:solidFill>
              <a:miter lim="800000"/>
              <a:headEnd/>
              <a:tailEnd/>
            </a:ln>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1800">
                <a:latin typeface="Constantia" panose="02030602050306030303" pitchFamily="18" charset="0"/>
              </a:endParaRPr>
            </a:p>
          </p:txBody>
        </p:sp>
        <p:sp>
          <p:nvSpPr>
            <p:cNvPr id="42033" name="Rectangle 46"/>
            <p:cNvSpPr>
              <a:spLocks noChangeArrowheads="1"/>
            </p:cNvSpPr>
            <p:nvPr/>
          </p:nvSpPr>
          <p:spPr bwMode="auto">
            <a:xfrm>
              <a:off x="388" y="2149"/>
              <a:ext cx="32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Phase</a:t>
              </a:r>
              <a:endParaRPr lang="en-US" altLang="en-US" sz="1400">
                <a:latin typeface="Constantia" panose="02030602050306030303" pitchFamily="18" charset="0"/>
              </a:endParaRPr>
            </a:p>
          </p:txBody>
        </p:sp>
        <p:sp>
          <p:nvSpPr>
            <p:cNvPr id="42034" name="Rectangle 47"/>
            <p:cNvSpPr>
              <a:spLocks noChangeArrowheads="1"/>
            </p:cNvSpPr>
            <p:nvPr/>
          </p:nvSpPr>
          <p:spPr bwMode="auto">
            <a:xfrm>
              <a:off x="1194" y="2149"/>
              <a:ext cx="22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BSY</a:t>
              </a:r>
              <a:endParaRPr lang="en-US" altLang="en-US" sz="1400">
                <a:latin typeface="Constantia" panose="02030602050306030303" pitchFamily="18" charset="0"/>
              </a:endParaRPr>
            </a:p>
          </p:txBody>
        </p:sp>
        <p:sp>
          <p:nvSpPr>
            <p:cNvPr id="42035" name="Rectangle 48"/>
            <p:cNvSpPr>
              <a:spLocks noChangeArrowheads="1"/>
            </p:cNvSpPr>
            <p:nvPr/>
          </p:nvSpPr>
          <p:spPr bwMode="auto">
            <a:xfrm>
              <a:off x="1835" y="2149"/>
              <a:ext cx="28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Busy:</a:t>
              </a:r>
              <a:endParaRPr lang="en-US" altLang="en-US" sz="1400">
                <a:latin typeface="Constantia" panose="02030602050306030303" pitchFamily="18" charset="0"/>
              </a:endParaRPr>
            </a:p>
          </p:txBody>
        </p:sp>
        <p:sp>
          <p:nvSpPr>
            <p:cNvPr id="42036" name="Rectangle 49"/>
            <p:cNvSpPr>
              <a:spLocks noChangeArrowheads="1"/>
            </p:cNvSpPr>
            <p:nvPr/>
          </p:nvSpPr>
          <p:spPr bwMode="auto">
            <a:xfrm>
              <a:off x="2138" y="2149"/>
              <a:ext cx="4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Asserted</a:t>
              </a:r>
              <a:endParaRPr lang="en-US" altLang="en-US" sz="1400">
                <a:latin typeface="Constantia" panose="02030602050306030303" pitchFamily="18" charset="0"/>
              </a:endParaRPr>
            </a:p>
          </p:txBody>
        </p:sp>
        <p:sp>
          <p:nvSpPr>
            <p:cNvPr id="42037" name="Rectangle 50"/>
            <p:cNvSpPr>
              <a:spLocks noChangeArrowheads="1"/>
            </p:cNvSpPr>
            <p:nvPr/>
          </p:nvSpPr>
          <p:spPr bwMode="auto">
            <a:xfrm>
              <a:off x="2637" y="2149"/>
              <a:ext cx="2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when</a:t>
              </a:r>
              <a:endParaRPr lang="en-US" altLang="en-US" sz="1400">
                <a:latin typeface="Constantia" panose="02030602050306030303" pitchFamily="18" charset="0"/>
              </a:endParaRPr>
            </a:p>
          </p:txBody>
        </p:sp>
        <p:sp>
          <p:nvSpPr>
            <p:cNvPr id="42038" name="Rectangle 51"/>
            <p:cNvSpPr>
              <a:spLocks noChangeArrowheads="1"/>
            </p:cNvSpPr>
            <p:nvPr/>
          </p:nvSpPr>
          <p:spPr bwMode="auto">
            <a:xfrm>
              <a:off x="2935" y="2149"/>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the</a:t>
              </a:r>
              <a:endParaRPr lang="en-US" altLang="en-US" sz="1400">
                <a:latin typeface="Constantia" panose="02030602050306030303" pitchFamily="18" charset="0"/>
              </a:endParaRPr>
            </a:p>
          </p:txBody>
        </p:sp>
        <p:sp>
          <p:nvSpPr>
            <p:cNvPr id="42039" name="Rectangle 52"/>
            <p:cNvSpPr>
              <a:spLocks noChangeArrowheads="1"/>
            </p:cNvSpPr>
            <p:nvPr/>
          </p:nvSpPr>
          <p:spPr bwMode="auto">
            <a:xfrm>
              <a:off x="3108" y="2149"/>
              <a:ext cx="1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bus</a:t>
              </a:r>
              <a:endParaRPr lang="en-US" altLang="en-US" sz="1400">
                <a:latin typeface="Constantia" panose="02030602050306030303" pitchFamily="18" charset="0"/>
              </a:endParaRPr>
            </a:p>
          </p:txBody>
        </p:sp>
        <p:sp>
          <p:nvSpPr>
            <p:cNvPr id="42040" name="Rectangle 53"/>
            <p:cNvSpPr>
              <a:spLocks noChangeArrowheads="1"/>
            </p:cNvSpPr>
            <p:nvPr/>
          </p:nvSpPr>
          <p:spPr bwMode="auto">
            <a:xfrm>
              <a:off x="3312" y="2149"/>
              <a:ext cx="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is</a:t>
              </a:r>
              <a:endParaRPr lang="en-US" altLang="en-US" sz="1400">
                <a:latin typeface="Constantia" panose="02030602050306030303" pitchFamily="18" charset="0"/>
              </a:endParaRPr>
            </a:p>
          </p:txBody>
        </p:sp>
        <p:sp>
          <p:nvSpPr>
            <p:cNvPr id="42041" name="Rectangle 54"/>
            <p:cNvSpPr>
              <a:spLocks noChangeArrowheads="1"/>
            </p:cNvSpPr>
            <p:nvPr/>
          </p:nvSpPr>
          <p:spPr bwMode="auto">
            <a:xfrm>
              <a:off x="3408" y="2149"/>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not</a:t>
              </a:r>
              <a:endParaRPr lang="en-US" altLang="en-US" sz="1400">
                <a:latin typeface="Constantia" panose="02030602050306030303" pitchFamily="18" charset="0"/>
              </a:endParaRPr>
            </a:p>
          </p:txBody>
        </p:sp>
        <p:sp>
          <p:nvSpPr>
            <p:cNvPr id="42042" name="Rectangle 55"/>
            <p:cNvSpPr>
              <a:spLocks noChangeArrowheads="1"/>
            </p:cNvSpPr>
            <p:nvPr/>
          </p:nvSpPr>
          <p:spPr bwMode="auto">
            <a:xfrm>
              <a:off x="3570" y="2149"/>
              <a:ext cx="1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free</a:t>
              </a:r>
              <a:endParaRPr lang="en-US" altLang="en-US" sz="1400">
                <a:latin typeface="Constantia" panose="02030602050306030303" pitchFamily="18" charset="0"/>
              </a:endParaRPr>
            </a:p>
          </p:txBody>
        </p:sp>
        <p:sp>
          <p:nvSpPr>
            <p:cNvPr id="42043" name="Rectangle 56"/>
            <p:cNvSpPr>
              <a:spLocks noChangeArrowheads="1"/>
            </p:cNvSpPr>
            <p:nvPr/>
          </p:nvSpPr>
          <p:spPr bwMode="auto">
            <a:xfrm>
              <a:off x="1194" y="2403"/>
              <a:ext cx="21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SEL</a:t>
              </a:r>
              <a:endParaRPr lang="en-US" altLang="en-US" sz="1400">
                <a:latin typeface="Constantia" panose="02030602050306030303" pitchFamily="18" charset="0"/>
              </a:endParaRPr>
            </a:p>
          </p:txBody>
        </p:sp>
        <p:sp>
          <p:nvSpPr>
            <p:cNvPr id="42044" name="Rectangle 57"/>
            <p:cNvSpPr>
              <a:spLocks noChangeArrowheads="1"/>
            </p:cNvSpPr>
            <p:nvPr/>
          </p:nvSpPr>
          <p:spPr bwMode="auto">
            <a:xfrm>
              <a:off x="1835" y="2403"/>
              <a:ext cx="49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Selection:</a:t>
              </a:r>
              <a:endParaRPr lang="en-US" altLang="en-US" sz="1400">
                <a:latin typeface="Constantia" panose="02030602050306030303" pitchFamily="18" charset="0"/>
              </a:endParaRPr>
            </a:p>
          </p:txBody>
        </p:sp>
        <p:sp>
          <p:nvSpPr>
            <p:cNvPr id="42045" name="Rectangle 58"/>
            <p:cNvSpPr>
              <a:spLocks noChangeArrowheads="1"/>
            </p:cNvSpPr>
            <p:nvPr/>
          </p:nvSpPr>
          <p:spPr bwMode="auto">
            <a:xfrm>
              <a:off x="2343" y="2403"/>
              <a:ext cx="4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Asserted</a:t>
              </a:r>
              <a:endParaRPr lang="en-US" altLang="en-US" sz="1400">
                <a:latin typeface="Constantia" panose="02030602050306030303" pitchFamily="18" charset="0"/>
              </a:endParaRPr>
            </a:p>
          </p:txBody>
        </p:sp>
        <p:sp>
          <p:nvSpPr>
            <p:cNvPr id="42046" name="Rectangle 59"/>
            <p:cNvSpPr>
              <a:spLocks noChangeArrowheads="1"/>
            </p:cNvSpPr>
            <p:nvPr/>
          </p:nvSpPr>
          <p:spPr bwMode="auto">
            <a:xfrm>
              <a:off x="2779" y="2403"/>
              <a:ext cx="3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during</a:t>
              </a:r>
              <a:endParaRPr lang="en-US" altLang="en-US" sz="1400">
                <a:latin typeface="Constantia" panose="02030602050306030303" pitchFamily="18" charset="0"/>
              </a:endParaRPr>
            </a:p>
          </p:txBody>
        </p:sp>
        <p:sp>
          <p:nvSpPr>
            <p:cNvPr id="42047" name="Rectangle 60"/>
            <p:cNvSpPr>
              <a:spLocks noChangeArrowheads="1"/>
            </p:cNvSpPr>
            <p:nvPr/>
          </p:nvSpPr>
          <p:spPr bwMode="auto">
            <a:xfrm>
              <a:off x="3105" y="2403"/>
              <a:ext cx="4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selection</a:t>
              </a:r>
              <a:endParaRPr lang="en-US" altLang="en-US" sz="1400">
                <a:latin typeface="Constantia" panose="02030602050306030303" pitchFamily="18" charset="0"/>
              </a:endParaRPr>
            </a:p>
          </p:txBody>
        </p:sp>
        <p:sp>
          <p:nvSpPr>
            <p:cNvPr id="42048" name="Rectangle 61"/>
            <p:cNvSpPr>
              <a:spLocks noChangeArrowheads="1"/>
            </p:cNvSpPr>
            <p:nvPr/>
          </p:nvSpPr>
          <p:spPr bwMode="auto">
            <a:xfrm>
              <a:off x="3582" y="2403"/>
              <a:ext cx="1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and</a:t>
              </a:r>
              <a:endParaRPr lang="en-US" altLang="en-US" sz="1400">
                <a:latin typeface="Constantia" panose="02030602050306030303" pitchFamily="18" charset="0"/>
              </a:endParaRPr>
            </a:p>
          </p:txBody>
        </p:sp>
        <p:sp>
          <p:nvSpPr>
            <p:cNvPr id="42049" name="Rectangle 62"/>
            <p:cNvSpPr>
              <a:spLocks noChangeArrowheads="1"/>
            </p:cNvSpPr>
            <p:nvPr/>
          </p:nvSpPr>
          <p:spPr bwMode="auto">
            <a:xfrm>
              <a:off x="1835" y="2555"/>
              <a:ext cx="5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reselection</a:t>
              </a:r>
              <a:endParaRPr lang="en-US" altLang="en-US" sz="1400">
                <a:latin typeface="Constantia" panose="02030602050306030303" pitchFamily="18" charset="0"/>
              </a:endParaRPr>
            </a:p>
          </p:txBody>
        </p:sp>
        <p:sp>
          <p:nvSpPr>
            <p:cNvPr id="42050" name="Rectangle 64"/>
            <p:cNvSpPr>
              <a:spLocks noChangeArrowheads="1"/>
            </p:cNvSpPr>
            <p:nvPr/>
          </p:nvSpPr>
          <p:spPr bwMode="auto">
            <a:xfrm>
              <a:off x="388" y="2796"/>
              <a:ext cx="5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Information</a:t>
              </a:r>
              <a:endParaRPr lang="en-US" altLang="en-US" sz="1400">
                <a:latin typeface="Constantia" panose="02030602050306030303" pitchFamily="18" charset="0"/>
              </a:endParaRPr>
            </a:p>
          </p:txBody>
        </p:sp>
        <p:sp>
          <p:nvSpPr>
            <p:cNvPr id="42051" name="Rectangle 65"/>
            <p:cNvSpPr>
              <a:spLocks noChangeArrowheads="1"/>
            </p:cNvSpPr>
            <p:nvPr/>
          </p:nvSpPr>
          <p:spPr bwMode="auto">
            <a:xfrm>
              <a:off x="388" y="2949"/>
              <a:ext cx="2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type</a:t>
              </a:r>
              <a:endParaRPr lang="en-US" altLang="en-US" sz="1400">
                <a:latin typeface="Constantia" panose="02030602050306030303" pitchFamily="18" charset="0"/>
              </a:endParaRPr>
            </a:p>
          </p:txBody>
        </p:sp>
        <p:sp>
          <p:nvSpPr>
            <p:cNvPr id="42052" name="Rectangle 68"/>
            <p:cNvSpPr>
              <a:spLocks noChangeArrowheads="1"/>
            </p:cNvSpPr>
            <p:nvPr/>
          </p:nvSpPr>
          <p:spPr bwMode="auto">
            <a:xfrm>
              <a:off x="1194" y="2796"/>
              <a:ext cx="1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C/D</a:t>
              </a:r>
              <a:endParaRPr lang="en-US" altLang="en-US" sz="1400">
                <a:latin typeface="Constantia" panose="02030602050306030303" pitchFamily="18" charset="0"/>
              </a:endParaRPr>
            </a:p>
          </p:txBody>
        </p:sp>
        <p:sp>
          <p:nvSpPr>
            <p:cNvPr id="42053" name="Rectangle 69"/>
            <p:cNvSpPr>
              <a:spLocks noChangeArrowheads="1"/>
            </p:cNvSpPr>
            <p:nvPr/>
          </p:nvSpPr>
          <p:spPr bwMode="auto">
            <a:xfrm>
              <a:off x="1835" y="2796"/>
              <a:ext cx="20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Con</a:t>
              </a:r>
              <a:endParaRPr lang="en-US" altLang="en-US" sz="1400">
                <a:latin typeface="Constantia" panose="02030602050306030303" pitchFamily="18" charset="0"/>
              </a:endParaRPr>
            </a:p>
          </p:txBody>
        </p:sp>
        <p:sp>
          <p:nvSpPr>
            <p:cNvPr id="42054" name="Rectangle 70"/>
            <p:cNvSpPr>
              <a:spLocks noChangeArrowheads="1"/>
            </p:cNvSpPr>
            <p:nvPr/>
          </p:nvSpPr>
          <p:spPr bwMode="auto">
            <a:xfrm>
              <a:off x="2010" y="2796"/>
              <a:ext cx="4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trol/Data:</a:t>
              </a:r>
              <a:endParaRPr lang="en-US" altLang="en-US" sz="1400">
                <a:latin typeface="Constantia" panose="02030602050306030303" pitchFamily="18" charset="0"/>
              </a:endParaRPr>
            </a:p>
          </p:txBody>
        </p:sp>
        <p:sp>
          <p:nvSpPr>
            <p:cNvPr id="42055" name="Rectangle 71"/>
            <p:cNvSpPr>
              <a:spLocks noChangeArrowheads="1"/>
            </p:cNvSpPr>
            <p:nvPr/>
          </p:nvSpPr>
          <p:spPr bwMode="auto">
            <a:xfrm>
              <a:off x="2487" y="2796"/>
              <a:ext cx="4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Asserted</a:t>
              </a:r>
              <a:endParaRPr lang="en-US" altLang="en-US" sz="1400">
                <a:latin typeface="Constantia" panose="02030602050306030303" pitchFamily="18" charset="0"/>
              </a:endParaRPr>
            </a:p>
          </p:txBody>
        </p:sp>
        <p:sp>
          <p:nvSpPr>
            <p:cNvPr id="42056" name="Rectangle 72"/>
            <p:cNvSpPr>
              <a:spLocks noChangeArrowheads="1"/>
            </p:cNvSpPr>
            <p:nvPr/>
          </p:nvSpPr>
          <p:spPr bwMode="auto">
            <a:xfrm>
              <a:off x="2976" y="2796"/>
              <a:ext cx="3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during</a:t>
              </a:r>
              <a:endParaRPr lang="en-US" altLang="en-US" sz="1400">
                <a:latin typeface="Constantia" panose="02030602050306030303" pitchFamily="18" charset="0"/>
              </a:endParaRPr>
            </a:p>
          </p:txBody>
        </p:sp>
        <p:sp>
          <p:nvSpPr>
            <p:cNvPr id="42057" name="Rectangle 73"/>
            <p:cNvSpPr>
              <a:spLocks noChangeArrowheads="1"/>
            </p:cNvSpPr>
            <p:nvPr/>
          </p:nvSpPr>
          <p:spPr bwMode="auto">
            <a:xfrm>
              <a:off x="3312" y="2796"/>
              <a:ext cx="3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transfer</a:t>
              </a:r>
              <a:endParaRPr lang="en-US" altLang="en-US" sz="1400">
                <a:latin typeface="Constantia" panose="02030602050306030303" pitchFamily="18" charset="0"/>
              </a:endParaRPr>
            </a:p>
          </p:txBody>
        </p:sp>
        <p:sp>
          <p:nvSpPr>
            <p:cNvPr id="42058" name="Rectangle 74"/>
            <p:cNvSpPr>
              <a:spLocks noChangeArrowheads="1"/>
            </p:cNvSpPr>
            <p:nvPr/>
          </p:nvSpPr>
          <p:spPr bwMode="auto">
            <a:xfrm>
              <a:off x="3747" y="2796"/>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of</a:t>
              </a:r>
              <a:endParaRPr lang="en-US" altLang="en-US" sz="1400">
                <a:latin typeface="Constantia" panose="02030602050306030303" pitchFamily="18" charset="0"/>
              </a:endParaRPr>
            </a:p>
          </p:txBody>
        </p:sp>
        <p:sp>
          <p:nvSpPr>
            <p:cNvPr id="42059" name="Rectangle 75"/>
            <p:cNvSpPr>
              <a:spLocks noChangeArrowheads="1"/>
            </p:cNvSpPr>
            <p:nvPr/>
          </p:nvSpPr>
          <p:spPr bwMode="auto">
            <a:xfrm>
              <a:off x="1835" y="2949"/>
              <a:ext cx="1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con</a:t>
              </a:r>
              <a:endParaRPr lang="en-US" altLang="en-US" sz="1400">
                <a:latin typeface="Constantia" panose="02030602050306030303" pitchFamily="18" charset="0"/>
              </a:endParaRPr>
            </a:p>
          </p:txBody>
        </p:sp>
        <p:sp>
          <p:nvSpPr>
            <p:cNvPr id="42060" name="Rectangle 76"/>
            <p:cNvSpPr>
              <a:spLocks noChangeArrowheads="1"/>
            </p:cNvSpPr>
            <p:nvPr/>
          </p:nvSpPr>
          <p:spPr bwMode="auto">
            <a:xfrm>
              <a:off x="2016" y="2949"/>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trol</a:t>
              </a:r>
              <a:endParaRPr lang="en-US" altLang="en-US" sz="1400">
                <a:latin typeface="Constantia" panose="02030602050306030303" pitchFamily="18" charset="0"/>
              </a:endParaRPr>
            </a:p>
          </p:txBody>
        </p:sp>
        <p:sp>
          <p:nvSpPr>
            <p:cNvPr id="42061" name="Rectangle 77"/>
            <p:cNvSpPr>
              <a:spLocks noChangeArrowheads="1"/>
            </p:cNvSpPr>
            <p:nvPr/>
          </p:nvSpPr>
          <p:spPr bwMode="auto">
            <a:xfrm>
              <a:off x="2255" y="2949"/>
              <a:ext cx="5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information</a:t>
              </a:r>
              <a:endParaRPr lang="en-US" altLang="en-US" sz="1400">
                <a:latin typeface="Constantia" panose="02030602050306030303" pitchFamily="18" charset="0"/>
              </a:endParaRPr>
            </a:p>
          </p:txBody>
        </p:sp>
        <p:sp>
          <p:nvSpPr>
            <p:cNvPr id="42062" name="Rectangle 78"/>
            <p:cNvSpPr>
              <a:spLocks noChangeArrowheads="1"/>
            </p:cNvSpPr>
            <p:nvPr/>
          </p:nvSpPr>
          <p:spPr bwMode="auto">
            <a:xfrm>
              <a:off x="2880" y="2949"/>
              <a:ext cx="5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(command,</a:t>
              </a:r>
              <a:endParaRPr lang="en-US" altLang="en-US" sz="1400">
                <a:latin typeface="Constantia" panose="02030602050306030303" pitchFamily="18" charset="0"/>
              </a:endParaRPr>
            </a:p>
          </p:txBody>
        </p:sp>
        <p:sp>
          <p:nvSpPr>
            <p:cNvPr id="42063" name="Rectangle 79"/>
            <p:cNvSpPr>
              <a:spLocks noChangeArrowheads="1"/>
            </p:cNvSpPr>
            <p:nvPr/>
          </p:nvSpPr>
          <p:spPr bwMode="auto">
            <a:xfrm>
              <a:off x="3441" y="2949"/>
              <a:ext cx="30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status</a:t>
              </a:r>
              <a:endParaRPr lang="en-US" altLang="en-US" sz="1400">
                <a:latin typeface="Constantia" panose="02030602050306030303" pitchFamily="18" charset="0"/>
              </a:endParaRPr>
            </a:p>
          </p:txBody>
        </p:sp>
        <p:sp>
          <p:nvSpPr>
            <p:cNvPr id="42064" name="Rectangle 80"/>
            <p:cNvSpPr>
              <a:spLocks noChangeArrowheads="1"/>
            </p:cNvSpPr>
            <p:nvPr/>
          </p:nvSpPr>
          <p:spPr bwMode="auto">
            <a:xfrm>
              <a:off x="3795" y="2949"/>
              <a:ext cx="10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or</a:t>
              </a:r>
              <a:endParaRPr lang="en-US" altLang="en-US" sz="1400">
                <a:latin typeface="Constantia" panose="02030602050306030303" pitchFamily="18" charset="0"/>
              </a:endParaRPr>
            </a:p>
          </p:txBody>
        </p:sp>
        <p:sp>
          <p:nvSpPr>
            <p:cNvPr id="42065" name="Rectangle 81"/>
            <p:cNvSpPr>
              <a:spLocks noChangeArrowheads="1"/>
            </p:cNvSpPr>
            <p:nvPr/>
          </p:nvSpPr>
          <p:spPr bwMode="auto">
            <a:xfrm>
              <a:off x="1835" y="3100"/>
              <a:ext cx="4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message)</a:t>
              </a:r>
              <a:endParaRPr lang="en-US" altLang="en-US" sz="1400">
                <a:latin typeface="Constantia" panose="02030602050306030303" pitchFamily="18" charset="0"/>
              </a:endParaRPr>
            </a:p>
          </p:txBody>
        </p:sp>
        <p:sp>
          <p:nvSpPr>
            <p:cNvPr id="42066" name="Text Box 187"/>
            <p:cNvSpPr txBox="1">
              <a:spLocks noChangeArrowheads="1"/>
            </p:cNvSpPr>
            <p:nvPr/>
          </p:nvSpPr>
          <p:spPr bwMode="auto">
            <a:xfrm>
              <a:off x="1052" y="1256"/>
              <a:ext cx="2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sp>
          <p:nvSpPr>
            <p:cNvPr id="42067" name="Text Box 188"/>
            <p:cNvSpPr txBox="1">
              <a:spLocks noChangeArrowheads="1"/>
            </p:cNvSpPr>
            <p:nvPr/>
          </p:nvSpPr>
          <p:spPr bwMode="auto">
            <a:xfrm>
              <a:off x="1051" y="2095"/>
              <a:ext cx="26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sp>
          <p:nvSpPr>
            <p:cNvPr id="42068" name="Text Box 189"/>
            <p:cNvSpPr txBox="1">
              <a:spLocks noChangeArrowheads="1"/>
            </p:cNvSpPr>
            <p:nvPr/>
          </p:nvSpPr>
          <p:spPr bwMode="auto">
            <a:xfrm>
              <a:off x="1052" y="1400"/>
              <a:ext cx="2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sp>
          <p:nvSpPr>
            <p:cNvPr id="42069" name="Text Box 190"/>
            <p:cNvSpPr txBox="1">
              <a:spLocks noChangeArrowheads="1"/>
            </p:cNvSpPr>
            <p:nvPr/>
          </p:nvSpPr>
          <p:spPr bwMode="auto">
            <a:xfrm>
              <a:off x="1052" y="1874"/>
              <a:ext cx="2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sp>
          <p:nvSpPr>
            <p:cNvPr id="42070" name="Text Box 191"/>
            <p:cNvSpPr txBox="1">
              <a:spLocks noChangeArrowheads="1"/>
            </p:cNvSpPr>
            <p:nvPr/>
          </p:nvSpPr>
          <p:spPr bwMode="auto">
            <a:xfrm>
              <a:off x="1069" y="2364"/>
              <a:ext cx="2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sp>
          <p:nvSpPr>
            <p:cNvPr id="42071" name="Text Box 192"/>
            <p:cNvSpPr txBox="1">
              <a:spLocks noChangeArrowheads="1"/>
            </p:cNvSpPr>
            <p:nvPr/>
          </p:nvSpPr>
          <p:spPr bwMode="auto">
            <a:xfrm>
              <a:off x="1052" y="2760"/>
              <a:ext cx="2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grpSp>
          <p:nvGrpSpPr>
            <p:cNvPr id="42072" name="Group 240"/>
            <p:cNvGrpSpPr>
              <a:grpSpLocks/>
            </p:cNvGrpSpPr>
            <p:nvPr/>
          </p:nvGrpSpPr>
          <p:grpSpPr bwMode="auto">
            <a:xfrm>
              <a:off x="1056" y="3357"/>
              <a:ext cx="3035" cy="323"/>
              <a:chOff x="1521" y="1489"/>
              <a:chExt cx="2581" cy="224"/>
            </a:xfrm>
          </p:grpSpPr>
          <p:sp>
            <p:nvSpPr>
              <p:cNvPr id="42073" name="Rectangle 227"/>
              <p:cNvSpPr>
                <a:spLocks noChangeArrowheads="1"/>
              </p:cNvSpPr>
              <p:nvPr/>
            </p:nvSpPr>
            <p:spPr bwMode="auto">
              <a:xfrm>
                <a:off x="1641" y="1522"/>
                <a:ext cx="219"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MSG</a:t>
                </a:r>
                <a:endParaRPr lang="en-US" altLang="en-US" sz="1400">
                  <a:latin typeface="Constantia" panose="02030602050306030303" pitchFamily="18" charset="0"/>
                </a:endParaRPr>
              </a:p>
            </p:txBody>
          </p:sp>
          <p:sp>
            <p:nvSpPr>
              <p:cNvPr id="42074" name="Rectangle 228"/>
              <p:cNvSpPr>
                <a:spLocks noChangeArrowheads="1"/>
              </p:cNvSpPr>
              <p:nvPr/>
            </p:nvSpPr>
            <p:spPr bwMode="auto">
              <a:xfrm>
                <a:off x="2187" y="1522"/>
                <a:ext cx="416"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Message:</a:t>
                </a:r>
                <a:endParaRPr lang="en-US" altLang="en-US" sz="1400">
                  <a:latin typeface="Constantia" panose="02030602050306030303" pitchFamily="18" charset="0"/>
                </a:endParaRPr>
              </a:p>
            </p:txBody>
          </p:sp>
          <p:sp>
            <p:nvSpPr>
              <p:cNvPr id="42075" name="Rectangle 229"/>
              <p:cNvSpPr>
                <a:spLocks noChangeArrowheads="1"/>
              </p:cNvSpPr>
              <p:nvPr/>
            </p:nvSpPr>
            <p:spPr bwMode="auto">
              <a:xfrm>
                <a:off x="2594" y="1522"/>
                <a:ext cx="379"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indicates</a:t>
                </a:r>
                <a:endParaRPr lang="en-US" altLang="en-US" sz="1400">
                  <a:latin typeface="Constantia" panose="02030602050306030303" pitchFamily="18" charset="0"/>
                </a:endParaRPr>
              </a:p>
            </p:txBody>
          </p:sp>
          <p:sp>
            <p:nvSpPr>
              <p:cNvPr id="42076" name="Rectangle 230"/>
              <p:cNvSpPr>
                <a:spLocks noChangeArrowheads="1"/>
              </p:cNvSpPr>
              <p:nvPr/>
            </p:nvSpPr>
            <p:spPr bwMode="auto">
              <a:xfrm>
                <a:off x="3031" y="1522"/>
                <a:ext cx="160"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that</a:t>
                </a:r>
                <a:endParaRPr lang="en-US" altLang="en-US" sz="1400">
                  <a:latin typeface="Constantia" panose="02030602050306030303" pitchFamily="18" charset="0"/>
                </a:endParaRPr>
              </a:p>
            </p:txBody>
          </p:sp>
          <p:sp>
            <p:nvSpPr>
              <p:cNvPr id="42077" name="Rectangle 231"/>
              <p:cNvSpPr>
                <a:spLocks noChangeArrowheads="1"/>
              </p:cNvSpPr>
              <p:nvPr/>
            </p:nvSpPr>
            <p:spPr bwMode="auto">
              <a:xfrm>
                <a:off x="3195" y="1522"/>
                <a:ext cx="133"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the</a:t>
                </a:r>
                <a:endParaRPr lang="en-US" altLang="en-US" sz="1400">
                  <a:latin typeface="Constantia" panose="02030602050306030303" pitchFamily="18" charset="0"/>
                </a:endParaRPr>
              </a:p>
            </p:txBody>
          </p:sp>
          <p:sp>
            <p:nvSpPr>
              <p:cNvPr id="42078" name="Rectangle 232"/>
              <p:cNvSpPr>
                <a:spLocks noChangeArrowheads="1"/>
              </p:cNvSpPr>
              <p:nvPr/>
            </p:nvSpPr>
            <p:spPr bwMode="auto">
              <a:xfrm>
                <a:off x="3367" y="1522"/>
                <a:ext cx="735"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information being</a:t>
                </a:r>
                <a:endParaRPr lang="en-US" altLang="en-US" sz="1400">
                  <a:latin typeface="Constantia" panose="02030602050306030303" pitchFamily="18" charset="0"/>
                </a:endParaRPr>
              </a:p>
            </p:txBody>
          </p:sp>
          <p:sp>
            <p:nvSpPr>
              <p:cNvPr id="42079" name="Rectangle 233"/>
              <p:cNvSpPr>
                <a:spLocks noChangeArrowheads="1"/>
              </p:cNvSpPr>
              <p:nvPr/>
            </p:nvSpPr>
            <p:spPr bwMode="auto">
              <a:xfrm>
                <a:off x="3715" y="1522"/>
                <a:ext cx="0"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1400">
                  <a:latin typeface="Constantia" panose="02030602050306030303" pitchFamily="18" charset="0"/>
                </a:endParaRPr>
              </a:p>
            </p:txBody>
          </p:sp>
          <p:sp>
            <p:nvSpPr>
              <p:cNvPr id="42080" name="Rectangle 234"/>
              <p:cNvSpPr>
                <a:spLocks noChangeArrowheads="1"/>
              </p:cNvSpPr>
              <p:nvPr/>
            </p:nvSpPr>
            <p:spPr bwMode="auto">
              <a:xfrm>
                <a:off x="3754" y="1522"/>
                <a:ext cx="0"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1400">
                  <a:latin typeface="Constantia" panose="02030602050306030303" pitchFamily="18" charset="0"/>
                </a:endParaRPr>
              </a:p>
            </p:txBody>
          </p:sp>
          <p:sp>
            <p:nvSpPr>
              <p:cNvPr id="42081" name="Rectangle 235"/>
              <p:cNvSpPr>
                <a:spLocks noChangeArrowheads="1"/>
              </p:cNvSpPr>
              <p:nvPr/>
            </p:nvSpPr>
            <p:spPr bwMode="auto">
              <a:xfrm>
                <a:off x="2187" y="1619"/>
                <a:ext cx="463"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transferred</a:t>
                </a:r>
                <a:endParaRPr lang="en-US" altLang="en-US" sz="1400">
                  <a:latin typeface="Constantia" panose="02030602050306030303" pitchFamily="18" charset="0"/>
                </a:endParaRPr>
              </a:p>
            </p:txBody>
          </p:sp>
          <p:sp>
            <p:nvSpPr>
              <p:cNvPr id="42082" name="Rectangle 236"/>
              <p:cNvSpPr>
                <a:spLocks noChangeArrowheads="1"/>
              </p:cNvSpPr>
              <p:nvPr/>
            </p:nvSpPr>
            <p:spPr bwMode="auto">
              <a:xfrm>
                <a:off x="2763" y="1619"/>
                <a:ext cx="70"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is</a:t>
                </a:r>
                <a:endParaRPr lang="en-US" altLang="en-US" sz="1400">
                  <a:latin typeface="Constantia" panose="02030602050306030303" pitchFamily="18" charset="0"/>
                </a:endParaRPr>
              </a:p>
            </p:txBody>
          </p:sp>
          <p:sp>
            <p:nvSpPr>
              <p:cNvPr id="42083" name="Rectangle 237"/>
              <p:cNvSpPr>
                <a:spLocks noChangeArrowheads="1"/>
              </p:cNvSpPr>
              <p:nvPr/>
            </p:nvSpPr>
            <p:spPr bwMode="auto">
              <a:xfrm>
                <a:off x="2868" y="1619"/>
                <a:ext cx="53"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a:t>
                </a:r>
                <a:endParaRPr lang="en-US" altLang="en-US" sz="1400">
                  <a:latin typeface="Constantia" panose="02030602050306030303" pitchFamily="18" charset="0"/>
                </a:endParaRPr>
              </a:p>
            </p:txBody>
          </p:sp>
          <p:sp>
            <p:nvSpPr>
              <p:cNvPr id="42084" name="Rectangle 238"/>
              <p:cNvSpPr>
                <a:spLocks noChangeArrowheads="1"/>
              </p:cNvSpPr>
              <p:nvPr/>
            </p:nvSpPr>
            <p:spPr bwMode="auto">
              <a:xfrm>
                <a:off x="2952" y="1619"/>
                <a:ext cx="389"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message</a:t>
                </a:r>
                <a:endParaRPr lang="en-US" altLang="en-US" sz="1400">
                  <a:latin typeface="Constantia" panose="02030602050306030303" pitchFamily="18" charset="0"/>
                </a:endParaRPr>
              </a:p>
            </p:txBody>
          </p:sp>
          <p:sp>
            <p:nvSpPr>
              <p:cNvPr id="42085" name="Text Box 239"/>
              <p:cNvSpPr txBox="1">
                <a:spLocks noChangeArrowheads="1"/>
              </p:cNvSpPr>
              <p:nvPr/>
            </p:nvSpPr>
            <p:spPr bwMode="auto">
              <a:xfrm>
                <a:off x="1521" y="1489"/>
                <a:ext cx="2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grpSp>
      </p:grpSp>
      <p:sp>
        <p:nvSpPr>
          <p:cNvPr id="103" name="Rectangle 102"/>
          <p:cNvSpPr/>
          <p:nvPr/>
        </p:nvSpPr>
        <p:spPr>
          <a:xfrm>
            <a:off x="2667000" y="152400"/>
            <a:ext cx="7543800" cy="1200150"/>
          </a:xfrm>
          <a:prstGeom prst="rect">
            <a:avLst/>
          </a:prstGeom>
        </p:spPr>
        <p:txBody>
          <a:bodyPr>
            <a:spAutoFit/>
          </a:bodyPr>
          <a:lstStyle/>
          <a:p>
            <a:pPr>
              <a:defRPr/>
            </a:pPr>
            <a:r>
              <a:rPr lang="en-US" sz="3600" b="1" dirty="0">
                <a:solidFill>
                  <a:schemeClr val="tx2"/>
                </a:solidFill>
                <a:latin typeface="+mj-lt"/>
                <a:ea typeface="+mj-ea"/>
                <a:cs typeface="+mj-cs"/>
              </a:rPr>
              <a:t>Operation of SCSI bus –Hardware Perspective</a:t>
            </a:r>
          </a:p>
        </p:txBody>
      </p:sp>
      <p:sp>
        <p:nvSpPr>
          <p:cNvPr id="2" name="Date Placeholder 1"/>
          <p:cNvSpPr>
            <a:spLocks noGrp="1"/>
          </p:cNvSpPr>
          <p:nvPr>
            <p:ph type="dt" sz="quarter" idx="10"/>
          </p:nvPr>
        </p:nvSpPr>
        <p:spPr/>
        <p:txBody>
          <a:bodyPr/>
          <a:lstStyle/>
          <a:p>
            <a:pPr>
              <a:defRPr/>
            </a:pPr>
            <a:fld id="{339B5287-012D-43DA-80E2-051BD8E87CF2}" type="datetime1">
              <a:rPr lang="en-US"/>
              <a:pPr>
                <a:defRPr/>
              </a:pPr>
              <a:t>10/28/2016</a:t>
            </a:fld>
            <a:endParaRPr lang="en-US"/>
          </a:p>
        </p:txBody>
      </p:sp>
      <p:sp>
        <p:nvSpPr>
          <p:cNvPr id="4199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a:spcBef>
                <a:spcPct val="0"/>
              </a:spcBef>
              <a:buClrTx/>
              <a:buSzTx/>
              <a:buFontTx/>
              <a:buNone/>
            </a:pPr>
            <a:fld id="{BC072BE0-55E4-4CE9-8267-CF4458C67351}" type="slidenum">
              <a:rPr lang="en-US" altLang="en-US" sz="1200">
                <a:solidFill>
                  <a:srgbClr val="B5A788"/>
                </a:solidFill>
                <a:latin typeface="Arial" panose="020B0604020202020204" pitchFamily="34" charset="0"/>
              </a:rPr>
              <a:pPr>
                <a:spcBef>
                  <a:spcPct val="0"/>
                </a:spcBef>
                <a:buClrTx/>
                <a:buSzTx/>
                <a:buFontTx/>
                <a:buNone/>
              </a:pPr>
              <a:t>31</a:t>
            </a:fld>
            <a:endParaRPr lang="en-US" altLang="en-US" sz="1200">
              <a:solidFill>
                <a:srgbClr val="B5A788"/>
              </a:solidFill>
              <a:latin typeface="Arial" panose="020B0604020202020204" pitchFamily="34" charset="0"/>
            </a:endParaRPr>
          </a:p>
        </p:txBody>
      </p:sp>
    </p:spTree>
    <p:extLst>
      <p:ext uri="{BB962C8B-B14F-4D97-AF65-F5344CB8AC3E}">
        <p14:creationId xmlns:p14="http://schemas.microsoft.com/office/powerpoint/2010/main" val="779795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121"/>
          <p:cNvGrpSpPr>
            <a:grpSpLocks/>
          </p:cNvGrpSpPr>
          <p:nvPr/>
        </p:nvGrpSpPr>
        <p:grpSpPr bwMode="auto">
          <a:xfrm>
            <a:off x="1385047" y="1752600"/>
            <a:ext cx="8139953" cy="4300538"/>
            <a:chOff x="528" y="1083"/>
            <a:chExt cx="4080" cy="2709"/>
          </a:xfrm>
        </p:grpSpPr>
        <p:sp>
          <p:nvSpPr>
            <p:cNvPr id="43014" name="Rectangle 14"/>
            <p:cNvSpPr>
              <a:spLocks noChangeArrowheads="1"/>
            </p:cNvSpPr>
            <p:nvPr/>
          </p:nvSpPr>
          <p:spPr bwMode="auto">
            <a:xfrm>
              <a:off x="528" y="1402"/>
              <a:ext cx="4080" cy="2"/>
            </a:xfrm>
            <a:prstGeom prst="rect">
              <a:avLst/>
            </a:prstGeom>
            <a:solidFill>
              <a:srgbClr val="000000"/>
            </a:solidFill>
            <a:ln w="0">
              <a:solidFill>
                <a:srgbClr val="000000"/>
              </a:solidFill>
              <a:miter lim="800000"/>
              <a:headEnd/>
              <a:tailEnd/>
            </a:ln>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1800">
                <a:latin typeface="Constantia" panose="02030602050306030303" pitchFamily="18" charset="0"/>
              </a:endParaRPr>
            </a:p>
          </p:txBody>
        </p:sp>
        <p:sp>
          <p:nvSpPr>
            <p:cNvPr id="43015" name="Rectangle 15"/>
            <p:cNvSpPr>
              <a:spLocks noChangeArrowheads="1"/>
            </p:cNvSpPr>
            <p:nvPr/>
          </p:nvSpPr>
          <p:spPr bwMode="auto">
            <a:xfrm>
              <a:off x="584" y="1449"/>
              <a:ext cx="5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Handshake</a:t>
              </a:r>
              <a:endParaRPr lang="en-US" altLang="en-US" sz="1400">
                <a:latin typeface="Constantia" panose="02030602050306030303" pitchFamily="18" charset="0"/>
              </a:endParaRPr>
            </a:p>
          </p:txBody>
        </p:sp>
        <p:sp>
          <p:nvSpPr>
            <p:cNvPr id="43016" name="Rectangle 17"/>
            <p:cNvSpPr>
              <a:spLocks noChangeArrowheads="1"/>
            </p:cNvSpPr>
            <p:nvPr/>
          </p:nvSpPr>
          <p:spPr bwMode="auto">
            <a:xfrm>
              <a:off x="1451" y="1449"/>
              <a:ext cx="2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REQ</a:t>
              </a:r>
              <a:endParaRPr lang="en-US" altLang="en-US" sz="1400">
                <a:latin typeface="Constantia" panose="02030602050306030303" pitchFamily="18" charset="0"/>
              </a:endParaRPr>
            </a:p>
          </p:txBody>
        </p:sp>
        <p:sp>
          <p:nvSpPr>
            <p:cNvPr id="43017" name="Rectangle 18"/>
            <p:cNvSpPr>
              <a:spLocks noChangeArrowheads="1"/>
            </p:cNvSpPr>
            <p:nvPr/>
          </p:nvSpPr>
          <p:spPr bwMode="auto">
            <a:xfrm>
              <a:off x="2141" y="1449"/>
              <a:ext cx="45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Request:</a:t>
              </a:r>
              <a:endParaRPr lang="en-US" altLang="en-US" sz="1400">
                <a:latin typeface="Constantia" panose="02030602050306030303" pitchFamily="18" charset="0"/>
              </a:endParaRPr>
            </a:p>
          </p:txBody>
        </p:sp>
        <p:sp>
          <p:nvSpPr>
            <p:cNvPr id="43018" name="Rectangle 19"/>
            <p:cNvSpPr>
              <a:spLocks noChangeArrowheads="1"/>
            </p:cNvSpPr>
            <p:nvPr/>
          </p:nvSpPr>
          <p:spPr bwMode="auto">
            <a:xfrm>
              <a:off x="2606" y="1449"/>
              <a:ext cx="4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Asserted</a:t>
              </a:r>
              <a:endParaRPr lang="en-US" altLang="en-US" sz="1400">
                <a:latin typeface="Constantia" panose="02030602050306030303" pitchFamily="18" charset="0"/>
              </a:endParaRPr>
            </a:p>
          </p:txBody>
        </p:sp>
        <p:sp>
          <p:nvSpPr>
            <p:cNvPr id="43019" name="Rectangle 20"/>
            <p:cNvSpPr>
              <a:spLocks noChangeArrowheads="1"/>
            </p:cNvSpPr>
            <p:nvPr/>
          </p:nvSpPr>
          <p:spPr bwMode="auto">
            <a:xfrm>
              <a:off x="3036" y="1449"/>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b</a:t>
              </a:r>
              <a:endParaRPr lang="en-US" altLang="en-US" sz="1400">
                <a:latin typeface="Constantia" panose="02030602050306030303" pitchFamily="18" charset="0"/>
              </a:endParaRPr>
            </a:p>
          </p:txBody>
        </p:sp>
        <p:sp>
          <p:nvSpPr>
            <p:cNvPr id="43020" name="Rectangle 21"/>
            <p:cNvSpPr>
              <a:spLocks noChangeArrowheads="1"/>
            </p:cNvSpPr>
            <p:nvPr/>
          </p:nvSpPr>
          <p:spPr bwMode="auto">
            <a:xfrm>
              <a:off x="3092" y="1449"/>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y</a:t>
              </a:r>
              <a:endParaRPr lang="en-US" altLang="en-US" sz="1400">
                <a:latin typeface="Constantia" panose="02030602050306030303" pitchFamily="18" charset="0"/>
              </a:endParaRPr>
            </a:p>
          </p:txBody>
        </p:sp>
        <p:sp>
          <p:nvSpPr>
            <p:cNvPr id="43021" name="Rectangle 22"/>
            <p:cNvSpPr>
              <a:spLocks noChangeArrowheads="1"/>
            </p:cNvSpPr>
            <p:nvPr/>
          </p:nvSpPr>
          <p:spPr bwMode="auto">
            <a:xfrm>
              <a:off x="3192" y="1449"/>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a:t>
              </a:r>
              <a:endParaRPr lang="en-US" altLang="en-US" sz="1400">
                <a:latin typeface="Constantia" panose="02030602050306030303" pitchFamily="18" charset="0"/>
              </a:endParaRPr>
            </a:p>
          </p:txBody>
        </p:sp>
        <p:sp>
          <p:nvSpPr>
            <p:cNvPr id="43022" name="Rectangle 23"/>
            <p:cNvSpPr>
              <a:spLocks noChangeArrowheads="1"/>
            </p:cNvSpPr>
            <p:nvPr/>
          </p:nvSpPr>
          <p:spPr bwMode="auto">
            <a:xfrm>
              <a:off x="3280" y="1449"/>
              <a:ext cx="2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target</a:t>
              </a:r>
              <a:endParaRPr lang="en-US" altLang="en-US" sz="1400">
                <a:latin typeface="Constantia" panose="02030602050306030303" pitchFamily="18" charset="0"/>
              </a:endParaRPr>
            </a:p>
          </p:txBody>
        </p:sp>
        <p:sp>
          <p:nvSpPr>
            <p:cNvPr id="43023" name="Rectangle 24"/>
            <p:cNvSpPr>
              <a:spLocks noChangeArrowheads="1"/>
            </p:cNvSpPr>
            <p:nvPr/>
          </p:nvSpPr>
          <p:spPr bwMode="auto">
            <a:xfrm>
              <a:off x="3577" y="1449"/>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to</a:t>
              </a:r>
              <a:endParaRPr lang="en-US" altLang="en-US" sz="1400">
                <a:latin typeface="Constantia" panose="02030602050306030303" pitchFamily="18" charset="0"/>
              </a:endParaRPr>
            </a:p>
          </p:txBody>
        </p:sp>
        <p:sp>
          <p:nvSpPr>
            <p:cNvPr id="43024" name="Rectangle 25"/>
            <p:cNvSpPr>
              <a:spLocks noChangeArrowheads="1"/>
            </p:cNvSpPr>
            <p:nvPr/>
          </p:nvSpPr>
          <p:spPr bwMode="auto">
            <a:xfrm>
              <a:off x="3704" y="1449"/>
              <a:ext cx="3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request</a:t>
              </a:r>
              <a:endParaRPr lang="en-US" altLang="en-US" sz="1400">
                <a:latin typeface="Constantia" panose="02030602050306030303" pitchFamily="18" charset="0"/>
              </a:endParaRPr>
            </a:p>
          </p:txBody>
        </p:sp>
        <p:sp>
          <p:nvSpPr>
            <p:cNvPr id="43025" name="Rectangle 26"/>
            <p:cNvSpPr>
              <a:spLocks noChangeArrowheads="1"/>
            </p:cNvSpPr>
            <p:nvPr/>
          </p:nvSpPr>
          <p:spPr bwMode="auto">
            <a:xfrm>
              <a:off x="4063" y="1449"/>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a:t>
              </a:r>
              <a:endParaRPr lang="en-US" altLang="en-US" sz="1400">
                <a:latin typeface="Constantia" panose="02030602050306030303" pitchFamily="18" charset="0"/>
              </a:endParaRPr>
            </a:p>
          </p:txBody>
        </p:sp>
        <p:sp>
          <p:nvSpPr>
            <p:cNvPr id="43026" name="Rectangle 27"/>
            <p:cNvSpPr>
              <a:spLocks noChangeArrowheads="1"/>
            </p:cNvSpPr>
            <p:nvPr/>
          </p:nvSpPr>
          <p:spPr bwMode="auto">
            <a:xfrm>
              <a:off x="4163" y="1449"/>
              <a:ext cx="21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data</a:t>
              </a:r>
              <a:endParaRPr lang="en-US" altLang="en-US" sz="1400">
                <a:latin typeface="Constantia" panose="02030602050306030303" pitchFamily="18" charset="0"/>
              </a:endParaRPr>
            </a:p>
          </p:txBody>
        </p:sp>
        <p:sp>
          <p:nvSpPr>
            <p:cNvPr id="43027" name="Rectangle 28"/>
            <p:cNvSpPr>
              <a:spLocks noChangeArrowheads="1"/>
            </p:cNvSpPr>
            <p:nvPr/>
          </p:nvSpPr>
          <p:spPr bwMode="auto">
            <a:xfrm>
              <a:off x="2141" y="1629"/>
              <a:ext cx="3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dirty="0">
                  <a:solidFill>
                    <a:srgbClr val="000000"/>
                  </a:solidFill>
                  <a:latin typeface="Computer Modern"/>
                </a:rPr>
                <a:t>transfer</a:t>
              </a:r>
              <a:endParaRPr lang="en-US" altLang="en-US" sz="1400" dirty="0">
                <a:latin typeface="Constantia" panose="02030602050306030303" pitchFamily="18" charset="0"/>
              </a:endParaRPr>
            </a:p>
          </p:txBody>
        </p:sp>
        <p:sp>
          <p:nvSpPr>
            <p:cNvPr id="43028" name="Rectangle 29"/>
            <p:cNvSpPr>
              <a:spLocks noChangeArrowheads="1"/>
            </p:cNvSpPr>
            <p:nvPr/>
          </p:nvSpPr>
          <p:spPr bwMode="auto">
            <a:xfrm>
              <a:off x="2521" y="1629"/>
              <a:ext cx="2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cycle</a:t>
              </a:r>
              <a:endParaRPr lang="en-US" altLang="en-US" sz="1400">
                <a:latin typeface="Constantia" panose="02030602050306030303" pitchFamily="18" charset="0"/>
              </a:endParaRPr>
            </a:p>
          </p:txBody>
        </p:sp>
        <p:sp>
          <p:nvSpPr>
            <p:cNvPr id="43029" name="Rectangle 30"/>
            <p:cNvSpPr>
              <a:spLocks noChangeArrowheads="1"/>
            </p:cNvSpPr>
            <p:nvPr/>
          </p:nvSpPr>
          <p:spPr bwMode="auto">
            <a:xfrm>
              <a:off x="1451" y="1914"/>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a:t>
              </a:r>
              <a:endParaRPr lang="en-US" altLang="en-US" sz="1400">
                <a:latin typeface="Constantia" panose="02030602050306030303" pitchFamily="18" charset="0"/>
              </a:endParaRPr>
            </a:p>
          </p:txBody>
        </p:sp>
        <p:sp>
          <p:nvSpPr>
            <p:cNvPr id="43030" name="Rectangle 31"/>
            <p:cNvSpPr>
              <a:spLocks noChangeArrowheads="1"/>
            </p:cNvSpPr>
            <p:nvPr/>
          </p:nvSpPr>
          <p:spPr bwMode="auto">
            <a:xfrm>
              <a:off x="1528" y="1916"/>
              <a:ext cx="15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CK</a:t>
              </a:r>
              <a:endParaRPr lang="en-US" altLang="en-US" sz="1400">
                <a:latin typeface="Constantia" panose="02030602050306030303" pitchFamily="18" charset="0"/>
              </a:endParaRPr>
            </a:p>
          </p:txBody>
        </p:sp>
        <p:sp>
          <p:nvSpPr>
            <p:cNvPr id="43031" name="Rectangle 32"/>
            <p:cNvSpPr>
              <a:spLocks noChangeArrowheads="1"/>
            </p:cNvSpPr>
            <p:nvPr/>
          </p:nvSpPr>
          <p:spPr bwMode="auto">
            <a:xfrm>
              <a:off x="2141" y="1916"/>
              <a:ext cx="13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Ac</a:t>
              </a:r>
              <a:endParaRPr lang="en-US" altLang="en-US" sz="1400">
                <a:latin typeface="Constantia" panose="02030602050306030303" pitchFamily="18" charset="0"/>
              </a:endParaRPr>
            </a:p>
          </p:txBody>
        </p:sp>
        <p:sp>
          <p:nvSpPr>
            <p:cNvPr id="43032" name="Rectangle 33"/>
            <p:cNvSpPr>
              <a:spLocks noChangeArrowheads="1"/>
            </p:cNvSpPr>
            <p:nvPr/>
          </p:nvSpPr>
          <p:spPr bwMode="auto">
            <a:xfrm>
              <a:off x="2262" y="1916"/>
              <a:ext cx="1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kno</a:t>
              </a:r>
              <a:endParaRPr lang="en-US" altLang="en-US" sz="1400">
                <a:latin typeface="Constantia" panose="02030602050306030303" pitchFamily="18" charset="0"/>
              </a:endParaRPr>
            </a:p>
          </p:txBody>
        </p:sp>
        <p:sp>
          <p:nvSpPr>
            <p:cNvPr id="43033" name="Rectangle 34"/>
            <p:cNvSpPr>
              <a:spLocks noChangeArrowheads="1"/>
            </p:cNvSpPr>
            <p:nvPr/>
          </p:nvSpPr>
          <p:spPr bwMode="auto">
            <a:xfrm>
              <a:off x="2428" y="1916"/>
              <a:ext cx="38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wledge:</a:t>
              </a:r>
              <a:endParaRPr lang="en-US" altLang="en-US" sz="1400">
                <a:latin typeface="Constantia" panose="02030602050306030303" pitchFamily="18" charset="0"/>
              </a:endParaRPr>
            </a:p>
          </p:txBody>
        </p:sp>
        <p:sp>
          <p:nvSpPr>
            <p:cNvPr id="43034" name="Rectangle 35"/>
            <p:cNvSpPr>
              <a:spLocks noChangeArrowheads="1"/>
            </p:cNvSpPr>
            <p:nvPr/>
          </p:nvSpPr>
          <p:spPr bwMode="auto">
            <a:xfrm>
              <a:off x="2869" y="1916"/>
              <a:ext cx="4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Asserted</a:t>
              </a:r>
              <a:endParaRPr lang="en-US" altLang="en-US" sz="1400">
                <a:latin typeface="Constantia" panose="02030602050306030303" pitchFamily="18" charset="0"/>
              </a:endParaRPr>
            </a:p>
          </p:txBody>
        </p:sp>
        <p:sp>
          <p:nvSpPr>
            <p:cNvPr id="43035" name="Rectangle 36"/>
            <p:cNvSpPr>
              <a:spLocks noChangeArrowheads="1"/>
            </p:cNvSpPr>
            <p:nvPr/>
          </p:nvSpPr>
          <p:spPr bwMode="auto">
            <a:xfrm>
              <a:off x="3324" y="1916"/>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b</a:t>
              </a:r>
              <a:endParaRPr lang="en-US" altLang="en-US" sz="1400">
                <a:latin typeface="Constantia" panose="02030602050306030303" pitchFamily="18" charset="0"/>
              </a:endParaRPr>
            </a:p>
          </p:txBody>
        </p:sp>
        <p:sp>
          <p:nvSpPr>
            <p:cNvPr id="43036" name="Rectangle 37"/>
            <p:cNvSpPr>
              <a:spLocks noChangeArrowheads="1"/>
            </p:cNvSpPr>
            <p:nvPr/>
          </p:nvSpPr>
          <p:spPr bwMode="auto">
            <a:xfrm>
              <a:off x="3380" y="191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y</a:t>
              </a:r>
              <a:endParaRPr lang="en-US" altLang="en-US" sz="1400">
                <a:latin typeface="Constantia" panose="02030602050306030303" pitchFamily="18" charset="0"/>
              </a:endParaRPr>
            </a:p>
          </p:txBody>
        </p:sp>
        <p:sp>
          <p:nvSpPr>
            <p:cNvPr id="43037" name="Rectangle 38"/>
            <p:cNvSpPr>
              <a:spLocks noChangeArrowheads="1"/>
            </p:cNvSpPr>
            <p:nvPr/>
          </p:nvSpPr>
          <p:spPr bwMode="auto">
            <a:xfrm>
              <a:off x="3470" y="1916"/>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the</a:t>
              </a:r>
              <a:endParaRPr lang="en-US" altLang="en-US" sz="1400">
                <a:latin typeface="Constantia" panose="02030602050306030303" pitchFamily="18" charset="0"/>
              </a:endParaRPr>
            </a:p>
          </p:txBody>
        </p:sp>
        <p:sp>
          <p:nvSpPr>
            <p:cNvPr id="43038" name="Rectangle 39"/>
            <p:cNvSpPr>
              <a:spLocks noChangeArrowheads="1"/>
            </p:cNvSpPr>
            <p:nvPr/>
          </p:nvSpPr>
          <p:spPr bwMode="auto">
            <a:xfrm>
              <a:off x="3670" y="1916"/>
              <a:ext cx="36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initiator</a:t>
              </a:r>
              <a:endParaRPr lang="en-US" altLang="en-US" sz="1400">
                <a:latin typeface="Constantia" panose="02030602050306030303" pitchFamily="18" charset="0"/>
              </a:endParaRPr>
            </a:p>
          </p:txBody>
        </p:sp>
        <p:sp>
          <p:nvSpPr>
            <p:cNvPr id="43039" name="Rectangle 40"/>
            <p:cNvSpPr>
              <a:spLocks noChangeArrowheads="1"/>
            </p:cNvSpPr>
            <p:nvPr/>
          </p:nvSpPr>
          <p:spPr bwMode="auto">
            <a:xfrm>
              <a:off x="4092" y="1916"/>
              <a:ext cx="2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when</a:t>
              </a:r>
              <a:endParaRPr lang="en-US" altLang="en-US" sz="1400">
                <a:latin typeface="Constantia" panose="02030602050306030303" pitchFamily="18" charset="0"/>
              </a:endParaRPr>
            </a:p>
          </p:txBody>
        </p:sp>
        <p:sp>
          <p:nvSpPr>
            <p:cNvPr id="43040" name="Rectangle 41"/>
            <p:cNvSpPr>
              <a:spLocks noChangeArrowheads="1"/>
            </p:cNvSpPr>
            <p:nvPr/>
          </p:nvSpPr>
          <p:spPr bwMode="auto">
            <a:xfrm>
              <a:off x="4382" y="1916"/>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it</a:t>
              </a:r>
              <a:endParaRPr lang="en-US" altLang="en-US" sz="1400">
                <a:latin typeface="Constantia" panose="02030602050306030303" pitchFamily="18" charset="0"/>
              </a:endParaRPr>
            </a:p>
          </p:txBody>
        </p:sp>
        <p:sp>
          <p:nvSpPr>
            <p:cNvPr id="43041" name="Rectangle 42"/>
            <p:cNvSpPr>
              <a:spLocks noChangeArrowheads="1"/>
            </p:cNvSpPr>
            <p:nvPr/>
          </p:nvSpPr>
          <p:spPr bwMode="auto">
            <a:xfrm>
              <a:off x="2141" y="2098"/>
              <a:ext cx="1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has</a:t>
              </a:r>
              <a:endParaRPr lang="en-US" altLang="en-US" sz="1400">
                <a:latin typeface="Constantia" panose="02030602050306030303" pitchFamily="18" charset="0"/>
              </a:endParaRPr>
            </a:p>
          </p:txBody>
        </p:sp>
        <p:sp>
          <p:nvSpPr>
            <p:cNvPr id="43042" name="Rectangle 43"/>
            <p:cNvSpPr>
              <a:spLocks noChangeArrowheads="1"/>
            </p:cNvSpPr>
            <p:nvPr/>
          </p:nvSpPr>
          <p:spPr bwMode="auto">
            <a:xfrm>
              <a:off x="2329" y="2098"/>
              <a:ext cx="52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completed</a:t>
              </a:r>
              <a:endParaRPr lang="en-US" altLang="en-US" sz="1400">
                <a:latin typeface="Constantia" panose="02030602050306030303" pitchFamily="18" charset="0"/>
              </a:endParaRPr>
            </a:p>
          </p:txBody>
        </p:sp>
        <p:sp>
          <p:nvSpPr>
            <p:cNvPr id="43043" name="Rectangle 44"/>
            <p:cNvSpPr>
              <a:spLocks noChangeArrowheads="1"/>
            </p:cNvSpPr>
            <p:nvPr/>
          </p:nvSpPr>
          <p:spPr bwMode="auto">
            <a:xfrm>
              <a:off x="2877" y="2098"/>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a:t>
              </a:r>
              <a:endParaRPr lang="en-US" altLang="en-US" sz="1400">
                <a:latin typeface="Constantia" panose="02030602050306030303" pitchFamily="18" charset="0"/>
              </a:endParaRPr>
            </a:p>
          </p:txBody>
        </p:sp>
        <p:sp>
          <p:nvSpPr>
            <p:cNvPr id="43044" name="Rectangle 45"/>
            <p:cNvSpPr>
              <a:spLocks noChangeArrowheads="1"/>
            </p:cNvSpPr>
            <p:nvPr/>
          </p:nvSpPr>
          <p:spPr bwMode="auto">
            <a:xfrm>
              <a:off x="2951" y="2098"/>
              <a:ext cx="21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data</a:t>
              </a:r>
              <a:endParaRPr lang="en-US" altLang="en-US" sz="1400">
                <a:latin typeface="Constantia" panose="02030602050306030303" pitchFamily="18" charset="0"/>
              </a:endParaRPr>
            </a:p>
          </p:txBody>
        </p:sp>
        <p:sp>
          <p:nvSpPr>
            <p:cNvPr id="43045" name="Rectangle 46"/>
            <p:cNvSpPr>
              <a:spLocks noChangeArrowheads="1"/>
            </p:cNvSpPr>
            <p:nvPr/>
          </p:nvSpPr>
          <p:spPr bwMode="auto">
            <a:xfrm>
              <a:off x="3207" y="2098"/>
              <a:ext cx="3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transfer</a:t>
              </a:r>
              <a:endParaRPr lang="en-US" altLang="en-US" sz="1400">
                <a:latin typeface="Constantia" panose="02030602050306030303" pitchFamily="18" charset="0"/>
              </a:endParaRPr>
            </a:p>
          </p:txBody>
        </p:sp>
        <p:sp>
          <p:nvSpPr>
            <p:cNvPr id="43046" name="Rectangle 47"/>
            <p:cNvSpPr>
              <a:spLocks noChangeArrowheads="1"/>
            </p:cNvSpPr>
            <p:nvPr/>
          </p:nvSpPr>
          <p:spPr bwMode="auto">
            <a:xfrm>
              <a:off x="3632" y="2098"/>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op</a:t>
              </a:r>
              <a:endParaRPr lang="en-US" altLang="en-US" sz="1400">
                <a:latin typeface="Constantia" panose="02030602050306030303" pitchFamily="18" charset="0"/>
              </a:endParaRPr>
            </a:p>
          </p:txBody>
        </p:sp>
        <p:sp>
          <p:nvSpPr>
            <p:cNvPr id="43047" name="Rectangle 48"/>
            <p:cNvSpPr>
              <a:spLocks noChangeArrowheads="1"/>
            </p:cNvSpPr>
            <p:nvPr/>
          </p:nvSpPr>
          <p:spPr bwMode="auto">
            <a:xfrm>
              <a:off x="3769" y="2098"/>
              <a:ext cx="3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eration</a:t>
              </a:r>
              <a:endParaRPr lang="en-US" altLang="en-US" sz="1400">
                <a:latin typeface="Constantia" panose="02030602050306030303" pitchFamily="18" charset="0"/>
              </a:endParaRPr>
            </a:p>
          </p:txBody>
        </p:sp>
        <p:sp>
          <p:nvSpPr>
            <p:cNvPr id="43048" name="Rectangle 50"/>
            <p:cNvSpPr>
              <a:spLocks noChangeArrowheads="1"/>
            </p:cNvSpPr>
            <p:nvPr/>
          </p:nvSpPr>
          <p:spPr bwMode="auto">
            <a:xfrm>
              <a:off x="584" y="2400"/>
              <a:ext cx="5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Direction of</a:t>
              </a:r>
              <a:endParaRPr lang="en-US" altLang="en-US" sz="1400">
                <a:latin typeface="Constantia" panose="02030602050306030303" pitchFamily="18" charset="0"/>
              </a:endParaRPr>
            </a:p>
          </p:txBody>
        </p:sp>
        <p:sp>
          <p:nvSpPr>
            <p:cNvPr id="43049" name="Rectangle 52"/>
            <p:cNvSpPr>
              <a:spLocks noChangeArrowheads="1"/>
            </p:cNvSpPr>
            <p:nvPr/>
          </p:nvSpPr>
          <p:spPr bwMode="auto">
            <a:xfrm>
              <a:off x="584" y="2581"/>
              <a:ext cx="3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transfer</a:t>
              </a:r>
              <a:endParaRPr lang="en-US" altLang="en-US" sz="1400">
                <a:latin typeface="Constantia" panose="02030602050306030303" pitchFamily="18" charset="0"/>
              </a:endParaRPr>
            </a:p>
          </p:txBody>
        </p:sp>
        <p:sp>
          <p:nvSpPr>
            <p:cNvPr id="43050" name="Rectangle 53"/>
            <p:cNvSpPr>
              <a:spLocks noChangeArrowheads="1"/>
            </p:cNvSpPr>
            <p:nvPr/>
          </p:nvSpPr>
          <p:spPr bwMode="auto">
            <a:xfrm>
              <a:off x="1451" y="2400"/>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I/O</a:t>
              </a:r>
              <a:endParaRPr lang="en-US" altLang="en-US" sz="1400">
                <a:latin typeface="Constantia" panose="02030602050306030303" pitchFamily="18" charset="0"/>
              </a:endParaRPr>
            </a:p>
          </p:txBody>
        </p:sp>
        <p:sp>
          <p:nvSpPr>
            <p:cNvPr id="43051" name="Rectangle 54"/>
            <p:cNvSpPr>
              <a:spLocks noChangeArrowheads="1"/>
            </p:cNvSpPr>
            <p:nvPr/>
          </p:nvSpPr>
          <p:spPr bwMode="auto">
            <a:xfrm>
              <a:off x="2141" y="2400"/>
              <a:ext cx="65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Input/Output:</a:t>
              </a:r>
              <a:endParaRPr lang="en-US" altLang="en-US" sz="1400">
                <a:latin typeface="Constantia" panose="02030602050306030303" pitchFamily="18" charset="0"/>
              </a:endParaRPr>
            </a:p>
          </p:txBody>
        </p:sp>
        <p:sp>
          <p:nvSpPr>
            <p:cNvPr id="43052" name="Rectangle 55"/>
            <p:cNvSpPr>
              <a:spLocks noChangeArrowheads="1"/>
            </p:cNvSpPr>
            <p:nvPr/>
          </p:nvSpPr>
          <p:spPr bwMode="auto">
            <a:xfrm>
              <a:off x="2812" y="2400"/>
              <a:ext cx="4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Asserted</a:t>
              </a:r>
              <a:endParaRPr lang="en-US" altLang="en-US" sz="1400">
                <a:latin typeface="Constantia" panose="02030602050306030303" pitchFamily="18" charset="0"/>
              </a:endParaRPr>
            </a:p>
          </p:txBody>
        </p:sp>
        <p:sp>
          <p:nvSpPr>
            <p:cNvPr id="43053" name="Rectangle 56"/>
            <p:cNvSpPr>
              <a:spLocks noChangeArrowheads="1"/>
            </p:cNvSpPr>
            <p:nvPr/>
          </p:nvSpPr>
          <p:spPr bwMode="auto">
            <a:xfrm>
              <a:off x="3250" y="2400"/>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to</a:t>
              </a:r>
              <a:endParaRPr lang="en-US" altLang="en-US" sz="1400">
                <a:latin typeface="Constantia" panose="02030602050306030303" pitchFamily="18" charset="0"/>
              </a:endParaRPr>
            </a:p>
          </p:txBody>
        </p:sp>
        <p:sp>
          <p:nvSpPr>
            <p:cNvPr id="43054" name="Rectangle 57"/>
            <p:cNvSpPr>
              <a:spLocks noChangeArrowheads="1"/>
            </p:cNvSpPr>
            <p:nvPr/>
          </p:nvSpPr>
          <p:spPr bwMode="auto">
            <a:xfrm>
              <a:off x="3382" y="2400"/>
              <a:ext cx="38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indicate</a:t>
              </a:r>
              <a:endParaRPr lang="en-US" altLang="en-US" sz="1400">
                <a:latin typeface="Constantia" panose="02030602050306030303" pitchFamily="18" charset="0"/>
              </a:endParaRPr>
            </a:p>
          </p:txBody>
        </p:sp>
        <p:sp>
          <p:nvSpPr>
            <p:cNvPr id="43055" name="Rectangle 58"/>
            <p:cNvSpPr>
              <a:spLocks noChangeArrowheads="1"/>
            </p:cNvSpPr>
            <p:nvPr/>
          </p:nvSpPr>
          <p:spPr bwMode="auto">
            <a:xfrm>
              <a:off x="3780" y="240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an</a:t>
              </a:r>
              <a:endParaRPr lang="en-US" altLang="en-US" sz="1400">
                <a:latin typeface="Constantia" panose="02030602050306030303" pitchFamily="18" charset="0"/>
              </a:endParaRPr>
            </a:p>
          </p:txBody>
        </p:sp>
        <p:sp>
          <p:nvSpPr>
            <p:cNvPr id="43056" name="Rectangle 59"/>
            <p:cNvSpPr>
              <a:spLocks noChangeArrowheads="1"/>
            </p:cNvSpPr>
            <p:nvPr/>
          </p:nvSpPr>
          <p:spPr bwMode="auto">
            <a:xfrm>
              <a:off x="3935" y="2400"/>
              <a:ext cx="2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input</a:t>
              </a:r>
              <a:endParaRPr lang="en-US" altLang="en-US" sz="1400">
                <a:latin typeface="Constantia" panose="02030602050306030303" pitchFamily="18" charset="0"/>
              </a:endParaRPr>
            </a:p>
          </p:txBody>
        </p:sp>
        <p:sp>
          <p:nvSpPr>
            <p:cNvPr id="43057" name="Rectangle 60"/>
            <p:cNvSpPr>
              <a:spLocks noChangeArrowheads="1"/>
            </p:cNvSpPr>
            <p:nvPr/>
          </p:nvSpPr>
          <p:spPr bwMode="auto">
            <a:xfrm>
              <a:off x="2141" y="2581"/>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op</a:t>
              </a:r>
              <a:endParaRPr lang="en-US" altLang="en-US" sz="1400">
                <a:latin typeface="Constantia" panose="02030602050306030303" pitchFamily="18" charset="0"/>
              </a:endParaRPr>
            </a:p>
          </p:txBody>
        </p:sp>
        <p:sp>
          <p:nvSpPr>
            <p:cNvPr id="43058" name="Rectangle 61"/>
            <p:cNvSpPr>
              <a:spLocks noChangeArrowheads="1"/>
            </p:cNvSpPr>
            <p:nvPr/>
          </p:nvSpPr>
          <p:spPr bwMode="auto">
            <a:xfrm>
              <a:off x="2251" y="2581"/>
              <a:ext cx="3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eration</a:t>
              </a:r>
              <a:endParaRPr lang="en-US" altLang="en-US" sz="1400">
                <a:latin typeface="Constantia" panose="02030602050306030303" pitchFamily="18" charset="0"/>
              </a:endParaRPr>
            </a:p>
          </p:txBody>
        </p:sp>
        <p:sp>
          <p:nvSpPr>
            <p:cNvPr id="43059" name="Rectangle 62"/>
            <p:cNvSpPr>
              <a:spLocks noChangeArrowheads="1"/>
            </p:cNvSpPr>
            <p:nvPr/>
          </p:nvSpPr>
          <p:spPr bwMode="auto">
            <a:xfrm>
              <a:off x="2629" y="2581"/>
              <a:ext cx="33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(relativ</a:t>
              </a:r>
              <a:endParaRPr lang="en-US" altLang="en-US" sz="1400">
                <a:latin typeface="Constantia" panose="02030602050306030303" pitchFamily="18" charset="0"/>
              </a:endParaRPr>
            </a:p>
          </p:txBody>
        </p:sp>
        <p:sp>
          <p:nvSpPr>
            <p:cNvPr id="43060" name="Rectangle 63"/>
            <p:cNvSpPr>
              <a:spLocks noChangeArrowheads="1"/>
            </p:cNvSpPr>
            <p:nvPr/>
          </p:nvSpPr>
          <p:spPr bwMode="auto">
            <a:xfrm>
              <a:off x="2941" y="2572"/>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e</a:t>
              </a:r>
              <a:endParaRPr lang="en-US" altLang="en-US" sz="1400">
                <a:latin typeface="Constantia" panose="02030602050306030303" pitchFamily="18" charset="0"/>
              </a:endParaRPr>
            </a:p>
          </p:txBody>
        </p:sp>
        <p:sp>
          <p:nvSpPr>
            <p:cNvPr id="43061" name="Rectangle 64"/>
            <p:cNvSpPr>
              <a:spLocks noChangeArrowheads="1"/>
            </p:cNvSpPr>
            <p:nvPr/>
          </p:nvSpPr>
          <p:spPr bwMode="auto">
            <a:xfrm>
              <a:off x="3031" y="2581"/>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to</a:t>
              </a:r>
              <a:endParaRPr lang="en-US" altLang="en-US" sz="1400">
                <a:latin typeface="Constantia" panose="02030602050306030303" pitchFamily="18" charset="0"/>
              </a:endParaRPr>
            </a:p>
          </p:txBody>
        </p:sp>
        <p:sp>
          <p:nvSpPr>
            <p:cNvPr id="43062" name="Rectangle 65"/>
            <p:cNvSpPr>
              <a:spLocks noChangeArrowheads="1"/>
            </p:cNvSpPr>
            <p:nvPr/>
          </p:nvSpPr>
          <p:spPr bwMode="auto">
            <a:xfrm>
              <a:off x="3175" y="2581"/>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the</a:t>
              </a:r>
              <a:endParaRPr lang="en-US" altLang="en-US" sz="1400">
                <a:latin typeface="Constantia" panose="02030602050306030303" pitchFamily="18" charset="0"/>
              </a:endParaRPr>
            </a:p>
          </p:txBody>
        </p:sp>
        <p:sp>
          <p:nvSpPr>
            <p:cNvPr id="43063" name="Rectangle 66"/>
            <p:cNvSpPr>
              <a:spLocks noChangeArrowheads="1"/>
            </p:cNvSpPr>
            <p:nvPr/>
          </p:nvSpPr>
          <p:spPr bwMode="auto">
            <a:xfrm>
              <a:off x="3365" y="2581"/>
              <a:ext cx="40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initiator)</a:t>
              </a:r>
              <a:endParaRPr lang="en-US" altLang="en-US" sz="1400">
                <a:latin typeface="Constantia" panose="02030602050306030303" pitchFamily="18" charset="0"/>
              </a:endParaRPr>
            </a:p>
          </p:txBody>
        </p:sp>
        <p:sp>
          <p:nvSpPr>
            <p:cNvPr id="43064" name="Rectangle 67"/>
            <p:cNvSpPr>
              <a:spLocks noChangeArrowheads="1"/>
            </p:cNvSpPr>
            <p:nvPr/>
          </p:nvSpPr>
          <p:spPr bwMode="auto">
            <a:xfrm>
              <a:off x="528" y="2839"/>
              <a:ext cx="4080" cy="1"/>
            </a:xfrm>
            <a:prstGeom prst="rect">
              <a:avLst/>
            </a:prstGeom>
            <a:solidFill>
              <a:srgbClr val="000000"/>
            </a:solidFill>
            <a:ln w="0">
              <a:solidFill>
                <a:srgbClr val="000000"/>
              </a:solidFill>
              <a:miter lim="800000"/>
              <a:headEnd/>
              <a:tailEnd/>
            </a:ln>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1800">
                <a:latin typeface="Constantia" panose="02030602050306030303" pitchFamily="18" charset="0"/>
              </a:endParaRPr>
            </a:p>
          </p:txBody>
        </p:sp>
        <p:sp>
          <p:nvSpPr>
            <p:cNvPr id="43065" name="Rectangle 68"/>
            <p:cNvSpPr>
              <a:spLocks noChangeArrowheads="1"/>
            </p:cNvSpPr>
            <p:nvPr/>
          </p:nvSpPr>
          <p:spPr bwMode="auto">
            <a:xfrm>
              <a:off x="584" y="2883"/>
              <a:ext cx="2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Other</a:t>
              </a:r>
              <a:endParaRPr lang="en-US" altLang="en-US" sz="1400">
                <a:latin typeface="Constantia" panose="02030602050306030303" pitchFamily="18" charset="0"/>
              </a:endParaRPr>
            </a:p>
          </p:txBody>
        </p:sp>
        <p:sp>
          <p:nvSpPr>
            <p:cNvPr id="43066" name="Rectangle 69"/>
            <p:cNvSpPr>
              <a:spLocks noChangeArrowheads="1"/>
            </p:cNvSpPr>
            <p:nvPr/>
          </p:nvSpPr>
          <p:spPr bwMode="auto">
            <a:xfrm>
              <a:off x="1445" y="2881"/>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a:t>
              </a:r>
              <a:endParaRPr lang="en-US" altLang="en-US" sz="1400">
                <a:latin typeface="Constantia" panose="02030602050306030303" pitchFamily="18" charset="0"/>
              </a:endParaRPr>
            </a:p>
          </p:txBody>
        </p:sp>
        <p:sp>
          <p:nvSpPr>
            <p:cNvPr id="43067" name="Rectangle 70"/>
            <p:cNvSpPr>
              <a:spLocks noChangeArrowheads="1"/>
            </p:cNvSpPr>
            <p:nvPr/>
          </p:nvSpPr>
          <p:spPr bwMode="auto">
            <a:xfrm>
              <a:off x="1517" y="2883"/>
              <a:ext cx="1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TN</a:t>
              </a:r>
              <a:endParaRPr lang="en-US" altLang="en-US" sz="1400">
                <a:latin typeface="Constantia" panose="02030602050306030303" pitchFamily="18" charset="0"/>
              </a:endParaRPr>
            </a:p>
          </p:txBody>
        </p:sp>
        <p:sp>
          <p:nvSpPr>
            <p:cNvPr id="43068" name="Rectangle 71"/>
            <p:cNvSpPr>
              <a:spLocks noChangeArrowheads="1"/>
            </p:cNvSpPr>
            <p:nvPr/>
          </p:nvSpPr>
          <p:spPr bwMode="auto">
            <a:xfrm>
              <a:off x="2141" y="2883"/>
              <a:ext cx="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a:t>
              </a:r>
              <a:endParaRPr lang="en-US" altLang="en-US" sz="1400">
                <a:latin typeface="Constantia" panose="02030602050306030303" pitchFamily="18" charset="0"/>
              </a:endParaRPr>
            </a:p>
          </p:txBody>
        </p:sp>
        <p:sp>
          <p:nvSpPr>
            <p:cNvPr id="43069" name="Rectangle 72"/>
            <p:cNvSpPr>
              <a:spLocks noChangeArrowheads="1"/>
            </p:cNvSpPr>
            <p:nvPr/>
          </p:nvSpPr>
          <p:spPr bwMode="auto">
            <a:xfrm>
              <a:off x="2218" y="2883"/>
              <a:ext cx="1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tten</a:t>
              </a:r>
              <a:endParaRPr lang="en-US" altLang="en-US" sz="1400">
                <a:latin typeface="Constantia" panose="02030602050306030303" pitchFamily="18" charset="0"/>
              </a:endParaRPr>
            </a:p>
          </p:txBody>
        </p:sp>
        <p:sp>
          <p:nvSpPr>
            <p:cNvPr id="43070" name="Rectangle 73"/>
            <p:cNvSpPr>
              <a:spLocks noChangeArrowheads="1"/>
            </p:cNvSpPr>
            <p:nvPr/>
          </p:nvSpPr>
          <p:spPr bwMode="auto">
            <a:xfrm>
              <a:off x="2388" y="2883"/>
              <a:ext cx="2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tion:</a:t>
              </a:r>
              <a:endParaRPr lang="en-US" altLang="en-US" sz="1400">
                <a:latin typeface="Constantia" panose="02030602050306030303" pitchFamily="18" charset="0"/>
              </a:endParaRPr>
            </a:p>
          </p:txBody>
        </p:sp>
        <p:sp>
          <p:nvSpPr>
            <p:cNvPr id="43071" name="Rectangle 74"/>
            <p:cNvSpPr>
              <a:spLocks noChangeArrowheads="1"/>
            </p:cNvSpPr>
            <p:nvPr/>
          </p:nvSpPr>
          <p:spPr bwMode="auto">
            <a:xfrm>
              <a:off x="2664" y="2883"/>
              <a:ext cx="4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Asserted</a:t>
              </a:r>
              <a:endParaRPr lang="en-US" altLang="en-US" sz="1400">
                <a:latin typeface="Constantia" panose="02030602050306030303" pitchFamily="18" charset="0"/>
              </a:endParaRPr>
            </a:p>
          </p:txBody>
        </p:sp>
        <p:sp>
          <p:nvSpPr>
            <p:cNvPr id="43072" name="Rectangle 75"/>
            <p:cNvSpPr>
              <a:spLocks noChangeArrowheads="1"/>
            </p:cNvSpPr>
            <p:nvPr/>
          </p:nvSpPr>
          <p:spPr bwMode="auto">
            <a:xfrm>
              <a:off x="3121" y="2883"/>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b</a:t>
              </a:r>
              <a:endParaRPr lang="en-US" altLang="en-US" sz="1400">
                <a:latin typeface="Constantia" panose="02030602050306030303" pitchFamily="18" charset="0"/>
              </a:endParaRPr>
            </a:p>
          </p:txBody>
        </p:sp>
        <p:sp>
          <p:nvSpPr>
            <p:cNvPr id="43073" name="Rectangle 76"/>
            <p:cNvSpPr>
              <a:spLocks noChangeArrowheads="1"/>
            </p:cNvSpPr>
            <p:nvPr/>
          </p:nvSpPr>
          <p:spPr bwMode="auto">
            <a:xfrm>
              <a:off x="3176" y="2883"/>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y</a:t>
              </a:r>
              <a:endParaRPr lang="en-US" altLang="en-US" sz="1400">
                <a:latin typeface="Constantia" panose="02030602050306030303" pitchFamily="18" charset="0"/>
              </a:endParaRPr>
            </a:p>
          </p:txBody>
        </p:sp>
        <p:sp>
          <p:nvSpPr>
            <p:cNvPr id="43074" name="Rectangle 77"/>
            <p:cNvSpPr>
              <a:spLocks noChangeArrowheads="1"/>
            </p:cNvSpPr>
            <p:nvPr/>
          </p:nvSpPr>
          <p:spPr bwMode="auto">
            <a:xfrm>
              <a:off x="3276" y="2883"/>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an</a:t>
              </a:r>
              <a:endParaRPr lang="en-US" altLang="en-US" sz="1400">
                <a:latin typeface="Constantia" panose="02030602050306030303" pitchFamily="18" charset="0"/>
              </a:endParaRPr>
            </a:p>
          </p:txBody>
        </p:sp>
        <p:sp>
          <p:nvSpPr>
            <p:cNvPr id="43075" name="Rectangle 78"/>
            <p:cNvSpPr>
              <a:spLocks noChangeArrowheads="1"/>
            </p:cNvSpPr>
            <p:nvPr/>
          </p:nvSpPr>
          <p:spPr bwMode="auto">
            <a:xfrm>
              <a:off x="3432" y="2883"/>
              <a:ext cx="36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initiator</a:t>
              </a:r>
              <a:endParaRPr lang="en-US" altLang="en-US" sz="1400">
                <a:latin typeface="Constantia" panose="02030602050306030303" pitchFamily="18" charset="0"/>
              </a:endParaRPr>
            </a:p>
          </p:txBody>
        </p:sp>
        <p:sp>
          <p:nvSpPr>
            <p:cNvPr id="43076" name="Rectangle 79"/>
            <p:cNvSpPr>
              <a:spLocks noChangeArrowheads="1"/>
            </p:cNvSpPr>
            <p:nvPr/>
          </p:nvSpPr>
          <p:spPr bwMode="auto">
            <a:xfrm>
              <a:off x="3829" y="2883"/>
              <a:ext cx="27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when</a:t>
              </a:r>
              <a:endParaRPr lang="en-US" altLang="en-US" sz="1400">
                <a:latin typeface="Constantia" panose="02030602050306030303" pitchFamily="18" charset="0"/>
              </a:endParaRPr>
            </a:p>
          </p:txBody>
        </p:sp>
        <p:sp>
          <p:nvSpPr>
            <p:cNvPr id="43077" name="Rectangle 80"/>
            <p:cNvSpPr>
              <a:spLocks noChangeArrowheads="1"/>
            </p:cNvSpPr>
            <p:nvPr/>
          </p:nvSpPr>
          <p:spPr bwMode="auto">
            <a:xfrm>
              <a:off x="4117" y="2883"/>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it</a:t>
              </a:r>
              <a:endParaRPr lang="en-US" altLang="en-US" sz="1400">
                <a:latin typeface="Constantia" panose="02030602050306030303" pitchFamily="18" charset="0"/>
              </a:endParaRPr>
            </a:p>
          </p:txBody>
        </p:sp>
        <p:sp>
          <p:nvSpPr>
            <p:cNvPr id="43078" name="Rectangle 81"/>
            <p:cNvSpPr>
              <a:spLocks noChangeArrowheads="1"/>
            </p:cNvSpPr>
            <p:nvPr/>
          </p:nvSpPr>
          <p:spPr bwMode="auto">
            <a:xfrm>
              <a:off x="2141" y="3065"/>
              <a:ext cx="34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wishes</a:t>
              </a:r>
              <a:endParaRPr lang="en-US" altLang="en-US" sz="1400">
                <a:latin typeface="Constantia" panose="02030602050306030303" pitchFamily="18" charset="0"/>
              </a:endParaRPr>
            </a:p>
          </p:txBody>
        </p:sp>
        <p:sp>
          <p:nvSpPr>
            <p:cNvPr id="43079" name="Rectangle 82"/>
            <p:cNvSpPr>
              <a:spLocks noChangeArrowheads="1"/>
            </p:cNvSpPr>
            <p:nvPr/>
          </p:nvSpPr>
          <p:spPr bwMode="auto">
            <a:xfrm>
              <a:off x="2485" y="3065"/>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to</a:t>
              </a:r>
              <a:endParaRPr lang="en-US" altLang="en-US" sz="1400">
                <a:latin typeface="Constantia" panose="02030602050306030303" pitchFamily="18" charset="0"/>
              </a:endParaRPr>
            </a:p>
          </p:txBody>
        </p:sp>
        <p:sp>
          <p:nvSpPr>
            <p:cNvPr id="43080" name="Rectangle 83"/>
            <p:cNvSpPr>
              <a:spLocks noChangeArrowheads="1"/>
            </p:cNvSpPr>
            <p:nvPr/>
          </p:nvSpPr>
          <p:spPr bwMode="auto">
            <a:xfrm>
              <a:off x="2619" y="3065"/>
              <a:ext cx="2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send</a:t>
              </a:r>
              <a:endParaRPr lang="en-US" altLang="en-US" sz="1400">
                <a:latin typeface="Constantia" panose="02030602050306030303" pitchFamily="18" charset="0"/>
              </a:endParaRPr>
            </a:p>
          </p:txBody>
        </p:sp>
        <p:sp>
          <p:nvSpPr>
            <p:cNvPr id="43081" name="Rectangle 84"/>
            <p:cNvSpPr>
              <a:spLocks noChangeArrowheads="1"/>
            </p:cNvSpPr>
            <p:nvPr/>
          </p:nvSpPr>
          <p:spPr bwMode="auto">
            <a:xfrm>
              <a:off x="2874" y="3065"/>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a:t>
              </a:r>
              <a:endParaRPr lang="en-US" altLang="en-US" sz="1400">
                <a:latin typeface="Constantia" panose="02030602050306030303" pitchFamily="18" charset="0"/>
              </a:endParaRPr>
            </a:p>
          </p:txBody>
        </p:sp>
        <p:sp>
          <p:nvSpPr>
            <p:cNvPr id="43082" name="Rectangle 85"/>
            <p:cNvSpPr>
              <a:spLocks noChangeArrowheads="1"/>
            </p:cNvSpPr>
            <p:nvPr/>
          </p:nvSpPr>
          <p:spPr bwMode="auto">
            <a:xfrm>
              <a:off x="2963" y="3065"/>
              <a:ext cx="4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message</a:t>
              </a:r>
              <a:endParaRPr lang="en-US" altLang="en-US" sz="1400">
                <a:latin typeface="Constantia" panose="02030602050306030303" pitchFamily="18" charset="0"/>
              </a:endParaRPr>
            </a:p>
          </p:txBody>
        </p:sp>
        <p:sp>
          <p:nvSpPr>
            <p:cNvPr id="43083" name="Rectangle 86"/>
            <p:cNvSpPr>
              <a:spLocks noChangeArrowheads="1"/>
            </p:cNvSpPr>
            <p:nvPr/>
          </p:nvSpPr>
          <p:spPr bwMode="auto">
            <a:xfrm>
              <a:off x="3385" y="3065"/>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to</a:t>
              </a:r>
              <a:endParaRPr lang="en-US" altLang="en-US" sz="1400">
                <a:latin typeface="Constantia" panose="02030602050306030303" pitchFamily="18" charset="0"/>
              </a:endParaRPr>
            </a:p>
          </p:txBody>
        </p:sp>
        <p:sp>
          <p:nvSpPr>
            <p:cNvPr id="43084" name="Rectangle 87"/>
            <p:cNvSpPr>
              <a:spLocks noChangeArrowheads="1"/>
            </p:cNvSpPr>
            <p:nvPr/>
          </p:nvSpPr>
          <p:spPr bwMode="auto">
            <a:xfrm>
              <a:off x="3519" y="3065"/>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a:t>
              </a:r>
              <a:endParaRPr lang="en-US" altLang="en-US" sz="1400">
                <a:latin typeface="Constantia" panose="02030602050306030303" pitchFamily="18" charset="0"/>
              </a:endParaRPr>
            </a:p>
          </p:txBody>
        </p:sp>
        <p:sp>
          <p:nvSpPr>
            <p:cNvPr id="43085" name="Rectangle 88"/>
            <p:cNvSpPr>
              <a:spLocks noChangeArrowheads="1"/>
            </p:cNvSpPr>
            <p:nvPr/>
          </p:nvSpPr>
          <p:spPr bwMode="auto">
            <a:xfrm>
              <a:off x="3619" y="3065"/>
              <a:ext cx="2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target</a:t>
              </a:r>
              <a:endParaRPr lang="en-US" altLang="en-US" sz="1400">
                <a:latin typeface="Constantia" panose="02030602050306030303" pitchFamily="18" charset="0"/>
              </a:endParaRPr>
            </a:p>
          </p:txBody>
        </p:sp>
        <p:sp>
          <p:nvSpPr>
            <p:cNvPr id="43086" name="Rectangle 89"/>
            <p:cNvSpPr>
              <a:spLocks noChangeArrowheads="1"/>
            </p:cNvSpPr>
            <p:nvPr/>
          </p:nvSpPr>
          <p:spPr bwMode="auto">
            <a:xfrm>
              <a:off x="1451" y="3352"/>
              <a:ext cx="2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RST</a:t>
              </a:r>
              <a:endParaRPr lang="en-US" altLang="en-US" sz="1400">
                <a:latin typeface="Constantia" panose="02030602050306030303" pitchFamily="18" charset="0"/>
              </a:endParaRPr>
            </a:p>
          </p:txBody>
        </p:sp>
        <p:sp>
          <p:nvSpPr>
            <p:cNvPr id="43087" name="Rectangle 90"/>
            <p:cNvSpPr>
              <a:spLocks noChangeArrowheads="1"/>
            </p:cNvSpPr>
            <p:nvPr/>
          </p:nvSpPr>
          <p:spPr bwMode="auto">
            <a:xfrm>
              <a:off x="2141" y="3352"/>
              <a:ext cx="3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Reset:</a:t>
              </a:r>
              <a:endParaRPr lang="en-US" altLang="en-US" sz="1400">
                <a:latin typeface="Constantia" panose="02030602050306030303" pitchFamily="18" charset="0"/>
              </a:endParaRPr>
            </a:p>
          </p:txBody>
        </p:sp>
        <p:sp>
          <p:nvSpPr>
            <p:cNvPr id="43088" name="Rectangle 91"/>
            <p:cNvSpPr>
              <a:spLocks noChangeArrowheads="1"/>
            </p:cNvSpPr>
            <p:nvPr/>
          </p:nvSpPr>
          <p:spPr bwMode="auto">
            <a:xfrm>
              <a:off x="2490" y="3352"/>
              <a:ext cx="38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Causes</a:t>
              </a:r>
              <a:endParaRPr lang="en-US" altLang="en-US" sz="1400">
                <a:latin typeface="Constantia" panose="02030602050306030303" pitchFamily="18" charset="0"/>
              </a:endParaRPr>
            </a:p>
          </p:txBody>
        </p:sp>
        <p:sp>
          <p:nvSpPr>
            <p:cNvPr id="43089" name="Rectangle 92"/>
            <p:cNvSpPr>
              <a:spLocks noChangeArrowheads="1"/>
            </p:cNvSpPr>
            <p:nvPr/>
          </p:nvSpPr>
          <p:spPr bwMode="auto">
            <a:xfrm>
              <a:off x="2868" y="3352"/>
              <a:ext cx="1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all</a:t>
              </a:r>
              <a:endParaRPr lang="en-US" altLang="en-US" sz="1400">
                <a:latin typeface="Constantia" panose="02030602050306030303" pitchFamily="18" charset="0"/>
              </a:endParaRPr>
            </a:p>
          </p:txBody>
        </p:sp>
        <p:sp>
          <p:nvSpPr>
            <p:cNvPr id="43090" name="Rectangle 93"/>
            <p:cNvSpPr>
              <a:spLocks noChangeArrowheads="1"/>
            </p:cNvSpPr>
            <p:nvPr/>
          </p:nvSpPr>
          <p:spPr bwMode="auto">
            <a:xfrm>
              <a:off x="3012" y="3352"/>
              <a:ext cx="32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device</a:t>
              </a:r>
              <a:endParaRPr lang="en-US" altLang="en-US" sz="1400">
                <a:latin typeface="Constantia" panose="02030602050306030303" pitchFamily="18" charset="0"/>
              </a:endParaRPr>
            </a:p>
          </p:txBody>
        </p:sp>
        <p:sp>
          <p:nvSpPr>
            <p:cNvPr id="43091" name="Rectangle 94"/>
            <p:cNvSpPr>
              <a:spLocks noChangeArrowheads="1"/>
            </p:cNvSpPr>
            <p:nvPr/>
          </p:nvSpPr>
          <p:spPr bwMode="auto">
            <a:xfrm>
              <a:off x="3357" y="3352"/>
              <a:ext cx="1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con</a:t>
              </a:r>
              <a:endParaRPr lang="en-US" altLang="en-US" sz="1400">
                <a:latin typeface="Constantia" panose="02030602050306030303" pitchFamily="18" charset="0"/>
              </a:endParaRPr>
            </a:p>
          </p:txBody>
        </p:sp>
        <p:sp>
          <p:nvSpPr>
            <p:cNvPr id="43092" name="Rectangle 95"/>
            <p:cNvSpPr>
              <a:spLocks noChangeArrowheads="1"/>
            </p:cNvSpPr>
            <p:nvPr/>
          </p:nvSpPr>
          <p:spPr bwMode="auto">
            <a:xfrm>
              <a:off x="3513" y="3352"/>
              <a:ext cx="21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trols</a:t>
              </a:r>
              <a:endParaRPr lang="en-US" altLang="en-US" sz="1400">
                <a:latin typeface="Constantia" panose="02030602050306030303" pitchFamily="18" charset="0"/>
              </a:endParaRPr>
            </a:p>
          </p:txBody>
        </p:sp>
        <p:sp>
          <p:nvSpPr>
            <p:cNvPr id="43093" name="Rectangle 96"/>
            <p:cNvSpPr>
              <a:spLocks noChangeArrowheads="1"/>
            </p:cNvSpPr>
            <p:nvPr/>
          </p:nvSpPr>
          <p:spPr bwMode="auto">
            <a:xfrm>
              <a:off x="3768" y="3352"/>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to</a:t>
              </a:r>
              <a:endParaRPr lang="en-US" altLang="en-US" sz="1400">
                <a:latin typeface="Constantia" panose="02030602050306030303" pitchFamily="18" charset="0"/>
              </a:endParaRPr>
            </a:p>
          </p:txBody>
        </p:sp>
        <p:sp>
          <p:nvSpPr>
            <p:cNvPr id="43094" name="Rectangle 97"/>
            <p:cNvSpPr>
              <a:spLocks noChangeArrowheads="1"/>
            </p:cNvSpPr>
            <p:nvPr/>
          </p:nvSpPr>
          <p:spPr bwMode="auto">
            <a:xfrm>
              <a:off x="3901" y="3352"/>
              <a:ext cx="5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disconnect</a:t>
              </a:r>
              <a:endParaRPr lang="en-US" altLang="en-US" sz="1400">
                <a:latin typeface="Constantia" panose="02030602050306030303" pitchFamily="18" charset="0"/>
              </a:endParaRPr>
            </a:p>
          </p:txBody>
        </p:sp>
        <p:sp>
          <p:nvSpPr>
            <p:cNvPr id="43095" name="Rectangle 98"/>
            <p:cNvSpPr>
              <a:spLocks noChangeArrowheads="1"/>
            </p:cNvSpPr>
            <p:nvPr/>
          </p:nvSpPr>
          <p:spPr bwMode="auto">
            <a:xfrm>
              <a:off x="2141" y="3533"/>
              <a:ext cx="2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from</a:t>
              </a:r>
              <a:endParaRPr lang="en-US" altLang="en-US" sz="1400">
                <a:latin typeface="Constantia" panose="02030602050306030303" pitchFamily="18" charset="0"/>
              </a:endParaRPr>
            </a:p>
          </p:txBody>
        </p:sp>
        <p:sp>
          <p:nvSpPr>
            <p:cNvPr id="43096" name="Rectangle 99"/>
            <p:cNvSpPr>
              <a:spLocks noChangeArrowheads="1"/>
            </p:cNvSpPr>
            <p:nvPr/>
          </p:nvSpPr>
          <p:spPr bwMode="auto">
            <a:xfrm>
              <a:off x="2396" y="3533"/>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the</a:t>
              </a:r>
              <a:endParaRPr lang="en-US" altLang="en-US" sz="1400">
                <a:latin typeface="Constantia" panose="02030602050306030303" pitchFamily="18" charset="0"/>
              </a:endParaRPr>
            </a:p>
          </p:txBody>
        </p:sp>
        <p:sp>
          <p:nvSpPr>
            <p:cNvPr id="43097" name="Rectangle 100"/>
            <p:cNvSpPr>
              <a:spLocks noChangeArrowheads="1"/>
            </p:cNvSpPr>
            <p:nvPr/>
          </p:nvSpPr>
          <p:spPr bwMode="auto">
            <a:xfrm>
              <a:off x="2584" y="3533"/>
              <a:ext cx="1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bus</a:t>
              </a:r>
              <a:endParaRPr lang="en-US" altLang="en-US" sz="1400">
                <a:latin typeface="Constantia" panose="02030602050306030303" pitchFamily="18" charset="0"/>
              </a:endParaRPr>
            </a:p>
          </p:txBody>
        </p:sp>
        <p:sp>
          <p:nvSpPr>
            <p:cNvPr id="43098" name="Rectangle 101"/>
            <p:cNvSpPr>
              <a:spLocks noChangeArrowheads="1"/>
            </p:cNvSpPr>
            <p:nvPr/>
          </p:nvSpPr>
          <p:spPr bwMode="auto">
            <a:xfrm>
              <a:off x="2796" y="3533"/>
              <a:ext cx="18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and</a:t>
              </a:r>
              <a:endParaRPr lang="en-US" altLang="en-US" sz="1400">
                <a:latin typeface="Constantia" panose="02030602050306030303" pitchFamily="18" charset="0"/>
              </a:endParaRPr>
            </a:p>
          </p:txBody>
        </p:sp>
        <p:sp>
          <p:nvSpPr>
            <p:cNvPr id="43099" name="Rectangle 102"/>
            <p:cNvSpPr>
              <a:spLocks noChangeArrowheads="1"/>
            </p:cNvSpPr>
            <p:nvPr/>
          </p:nvSpPr>
          <p:spPr bwMode="auto">
            <a:xfrm>
              <a:off x="3007" y="3533"/>
              <a:ext cx="39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assume</a:t>
              </a:r>
              <a:endParaRPr lang="en-US" altLang="en-US" sz="1400">
                <a:latin typeface="Constantia" panose="02030602050306030303" pitchFamily="18" charset="0"/>
              </a:endParaRPr>
            </a:p>
          </p:txBody>
        </p:sp>
        <p:sp>
          <p:nvSpPr>
            <p:cNvPr id="43100" name="Rectangle 103"/>
            <p:cNvSpPr>
              <a:spLocks noChangeArrowheads="1"/>
            </p:cNvSpPr>
            <p:nvPr/>
          </p:nvSpPr>
          <p:spPr bwMode="auto">
            <a:xfrm>
              <a:off x="3385" y="3533"/>
              <a:ext cx="21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their</a:t>
              </a:r>
              <a:endParaRPr lang="en-US" altLang="en-US" sz="1400">
                <a:latin typeface="Constantia" panose="02030602050306030303" pitchFamily="18" charset="0"/>
              </a:endParaRPr>
            </a:p>
          </p:txBody>
        </p:sp>
        <p:sp>
          <p:nvSpPr>
            <p:cNvPr id="43101" name="Rectangle 104"/>
            <p:cNvSpPr>
              <a:spLocks noChangeArrowheads="1"/>
            </p:cNvSpPr>
            <p:nvPr/>
          </p:nvSpPr>
          <p:spPr bwMode="auto">
            <a:xfrm>
              <a:off x="3652" y="3533"/>
              <a:ext cx="38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start-up</a:t>
              </a:r>
              <a:endParaRPr lang="en-US" altLang="en-US" sz="1400">
                <a:latin typeface="Constantia" panose="02030602050306030303" pitchFamily="18" charset="0"/>
              </a:endParaRPr>
            </a:p>
          </p:txBody>
        </p:sp>
        <p:sp>
          <p:nvSpPr>
            <p:cNvPr id="43102" name="Rectangle 105"/>
            <p:cNvSpPr>
              <a:spLocks noChangeArrowheads="1"/>
            </p:cNvSpPr>
            <p:nvPr/>
          </p:nvSpPr>
          <p:spPr bwMode="auto">
            <a:xfrm>
              <a:off x="4024" y="3533"/>
              <a:ext cx="24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Computer Modern"/>
                </a:rPr>
                <a:t>state</a:t>
              </a:r>
              <a:endParaRPr lang="en-US" altLang="en-US" sz="1400">
                <a:latin typeface="Constantia" panose="02030602050306030303" pitchFamily="18" charset="0"/>
              </a:endParaRPr>
            </a:p>
          </p:txBody>
        </p:sp>
        <p:sp>
          <p:nvSpPr>
            <p:cNvPr id="43103" name="Rectangle 106"/>
            <p:cNvSpPr>
              <a:spLocks noChangeArrowheads="1"/>
            </p:cNvSpPr>
            <p:nvPr/>
          </p:nvSpPr>
          <p:spPr bwMode="auto">
            <a:xfrm>
              <a:off x="528" y="3790"/>
              <a:ext cx="4080" cy="2"/>
            </a:xfrm>
            <a:prstGeom prst="rect">
              <a:avLst/>
            </a:prstGeom>
            <a:solidFill>
              <a:srgbClr val="000000"/>
            </a:solidFill>
            <a:ln w="0">
              <a:solidFill>
                <a:srgbClr val="000000"/>
              </a:solidFill>
              <a:miter lim="800000"/>
              <a:headEnd/>
              <a:tailEnd/>
            </a:ln>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endParaRPr lang="en-US" altLang="en-US" sz="1800">
                <a:latin typeface="Constantia" panose="02030602050306030303" pitchFamily="18" charset="0"/>
              </a:endParaRPr>
            </a:p>
          </p:txBody>
        </p:sp>
        <p:sp>
          <p:nvSpPr>
            <p:cNvPr id="43104" name="Text Box 108"/>
            <p:cNvSpPr txBox="1">
              <a:spLocks noChangeArrowheads="1"/>
            </p:cNvSpPr>
            <p:nvPr/>
          </p:nvSpPr>
          <p:spPr bwMode="auto">
            <a:xfrm>
              <a:off x="1297" y="1392"/>
              <a:ext cx="28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sp>
          <p:nvSpPr>
            <p:cNvPr id="43105" name="Text Box 109"/>
            <p:cNvSpPr txBox="1">
              <a:spLocks noChangeArrowheads="1"/>
            </p:cNvSpPr>
            <p:nvPr/>
          </p:nvSpPr>
          <p:spPr bwMode="auto">
            <a:xfrm>
              <a:off x="1298" y="3289"/>
              <a:ext cx="2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sp>
          <p:nvSpPr>
            <p:cNvPr id="43106" name="Text Box 110"/>
            <p:cNvSpPr txBox="1">
              <a:spLocks noChangeArrowheads="1"/>
            </p:cNvSpPr>
            <p:nvPr/>
          </p:nvSpPr>
          <p:spPr bwMode="auto">
            <a:xfrm>
              <a:off x="1297" y="1861"/>
              <a:ext cx="28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sp>
          <p:nvSpPr>
            <p:cNvPr id="43107" name="Text Box 111"/>
            <p:cNvSpPr txBox="1">
              <a:spLocks noChangeArrowheads="1"/>
            </p:cNvSpPr>
            <p:nvPr/>
          </p:nvSpPr>
          <p:spPr bwMode="auto">
            <a:xfrm>
              <a:off x="1298" y="2827"/>
              <a:ext cx="2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sp>
          <p:nvSpPr>
            <p:cNvPr id="43108" name="Text Box 112"/>
            <p:cNvSpPr txBox="1">
              <a:spLocks noChangeArrowheads="1"/>
            </p:cNvSpPr>
            <p:nvPr/>
          </p:nvSpPr>
          <p:spPr bwMode="auto">
            <a:xfrm>
              <a:off x="1297" y="2349"/>
              <a:ext cx="28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50000"/>
                </a:spcBef>
                <a:buClrTx/>
                <a:buSzTx/>
                <a:buFontTx/>
                <a:buNone/>
              </a:pPr>
              <a:r>
                <a:rPr lang="en-CA" altLang="en-US" sz="1400">
                  <a:latin typeface="Computer Modern"/>
                  <a:cs typeface="Times New Roman" panose="02020603050405020304" pitchFamily="18" charset="0"/>
                </a:rPr>
                <a:t>–</a:t>
              </a:r>
              <a:endParaRPr lang="en-CA" altLang="en-US" sz="1400">
                <a:latin typeface="Computer Modern"/>
              </a:endParaRPr>
            </a:p>
          </p:txBody>
        </p:sp>
        <p:grpSp>
          <p:nvGrpSpPr>
            <p:cNvPr id="43109" name="Group 114"/>
            <p:cNvGrpSpPr>
              <a:grpSpLocks/>
            </p:cNvGrpSpPr>
            <p:nvPr/>
          </p:nvGrpSpPr>
          <p:grpSpPr bwMode="auto">
            <a:xfrm>
              <a:off x="591" y="1083"/>
              <a:ext cx="1598" cy="136"/>
              <a:chOff x="591" y="1083"/>
              <a:chExt cx="1598" cy="136"/>
            </a:xfrm>
          </p:grpSpPr>
          <p:sp>
            <p:nvSpPr>
              <p:cNvPr id="43110" name="Rectangle 115"/>
              <p:cNvSpPr>
                <a:spLocks noChangeArrowheads="1"/>
              </p:cNvSpPr>
              <p:nvPr/>
            </p:nvSpPr>
            <p:spPr bwMode="auto">
              <a:xfrm>
                <a:off x="591" y="1083"/>
                <a:ext cx="48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b="1">
                    <a:solidFill>
                      <a:srgbClr val="000000"/>
                    </a:solidFill>
                    <a:latin typeface="Computer Modern"/>
                  </a:rPr>
                  <a:t>Category</a:t>
                </a:r>
                <a:endParaRPr lang="en-US" altLang="en-US" sz="1400" b="1">
                  <a:latin typeface="Constantia" panose="02030602050306030303" pitchFamily="18" charset="0"/>
                </a:endParaRPr>
              </a:p>
            </p:txBody>
          </p:sp>
          <p:sp>
            <p:nvSpPr>
              <p:cNvPr id="43111" name="Rectangle 116"/>
              <p:cNvSpPr>
                <a:spLocks noChangeArrowheads="1"/>
              </p:cNvSpPr>
              <p:nvPr/>
            </p:nvSpPr>
            <p:spPr bwMode="auto">
              <a:xfrm>
                <a:off x="1206" y="1083"/>
                <a:ext cx="30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b="1">
                    <a:solidFill>
                      <a:srgbClr val="000000"/>
                    </a:solidFill>
                    <a:latin typeface="Computer Modern"/>
                  </a:rPr>
                  <a:t>Name</a:t>
                </a:r>
                <a:endParaRPr lang="en-US" altLang="en-US" sz="1400" b="1">
                  <a:latin typeface="Constantia" panose="02030602050306030303" pitchFamily="18" charset="0"/>
                </a:endParaRPr>
              </a:p>
            </p:txBody>
          </p:sp>
          <p:sp>
            <p:nvSpPr>
              <p:cNvPr id="43112" name="Rectangle 117"/>
              <p:cNvSpPr>
                <a:spLocks noChangeArrowheads="1"/>
              </p:cNvSpPr>
              <p:nvPr/>
            </p:nvSpPr>
            <p:spPr bwMode="auto">
              <a:xfrm>
                <a:off x="1822" y="1083"/>
                <a:ext cx="6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b="1" dirty="0" smtClean="0">
                    <a:solidFill>
                      <a:srgbClr val="000000"/>
                    </a:solidFill>
                    <a:latin typeface="Computer Modern"/>
                  </a:rPr>
                  <a:t>F</a:t>
                </a:r>
                <a:endParaRPr lang="en-US" altLang="en-US" sz="1400" b="1" dirty="0">
                  <a:latin typeface="Constantia" panose="02030602050306030303" pitchFamily="18" charset="0"/>
                </a:endParaRPr>
              </a:p>
            </p:txBody>
          </p:sp>
          <p:sp>
            <p:nvSpPr>
              <p:cNvPr id="43113" name="Rectangle 118"/>
              <p:cNvSpPr>
                <a:spLocks noChangeArrowheads="1"/>
              </p:cNvSpPr>
              <p:nvPr/>
            </p:nvSpPr>
            <p:spPr bwMode="auto">
              <a:xfrm>
                <a:off x="1866" y="1083"/>
                <a:ext cx="3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b="1" dirty="0" smtClean="0">
                    <a:solidFill>
                      <a:srgbClr val="000000"/>
                    </a:solidFill>
                    <a:latin typeface="Computer Modern"/>
                  </a:rPr>
                  <a:t>unction</a:t>
                </a:r>
                <a:endParaRPr lang="en-US" altLang="en-US" sz="1400" b="1" dirty="0">
                  <a:latin typeface="Constantia" panose="02030602050306030303" pitchFamily="18" charset="0"/>
                </a:endParaRPr>
              </a:p>
            </p:txBody>
          </p:sp>
        </p:grpSp>
      </p:grpSp>
      <p:sp>
        <p:nvSpPr>
          <p:cNvPr id="43011" name="Rectangle 119"/>
          <p:cNvSpPr>
            <a:spLocks noChangeArrowheads="1"/>
          </p:cNvSpPr>
          <p:nvPr/>
        </p:nvSpPr>
        <p:spPr bwMode="auto">
          <a:xfrm>
            <a:off x="3962401" y="914401"/>
            <a:ext cx="46072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b="1">
                <a:solidFill>
                  <a:srgbClr val="000000"/>
                </a:solidFill>
                <a:latin typeface="Computer Modern"/>
              </a:rPr>
              <a:t>Table 4.  The SCSI  bus signals.(</a:t>
            </a:r>
            <a:r>
              <a:rPr lang="en-US" altLang="en-US" sz="2000" b="1" i="1">
                <a:solidFill>
                  <a:srgbClr val="000000"/>
                </a:solidFill>
                <a:latin typeface="Computer Modern"/>
              </a:rPr>
              <a:t>cont</a:t>
            </a:r>
            <a:r>
              <a:rPr lang="en-US" altLang="en-US" sz="2000" b="1">
                <a:solidFill>
                  <a:srgbClr val="000000"/>
                </a:solidFill>
                <a:latin typeface="Computer Modern"/>
              </a:rPr>
              <a:t>.)</a:t>
            </a:r>
            <a:endParaRPr lang="en-US" altLang="en-US" sz="2000" b="1">
              <a:latin typeface="Constantia" panose="02030602050306030303" pitchFamily="18" charset="0"/>
            </a:endParaRPr>
          </a:p>
        </p:txBody>
      </p:sp>
      <p:sp>
        <p:nvSpPr>
          <p:cNvPr id="2" name="Date Placeholder 1"/>
          <p:cNvSpPr>
            <a:spLocks noGrp="1"/>
          </p:cNvSpPr>
          <p:nvPr>
            <p:ph type="dt" sz="quarter" idx="10"/>
          </p:nvPr>
        </p:nvSpPr>
        <p:spPr/>
        <p:txBody>
          <a:bodyPr/>
          <a:lstStyle/>
          <a:p>
            <a:pPr>
              <a:defRPr/>
            </a:pPr>
            <a:fld id="{555471D6-F341-4859-BD13-1D0EC0A51526}" type="datetime1">
              <a:rPr lang="en-US"/>
              <a:pPr>
                <a:defRPr/>
              </a:pPr>
              <a:t>10/28/2016</a:t>
            </a:fld>
            <a:endParaRPr lang="en-US"/>
          </a:p>
        </p:txBody>
      </p:sp>
      <p:sp>
        <p:nvSpPr>
          <p:cNvPr id="430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a:spcBef>
                <a:spcPct val="0"/>
              </a:spcBef>
              <a:buClrTx/>
              <a:buSzTx/>
              <a:buFontTx/>
              <a:buNone/>
            </a:pPr>
            <a:fld id="{260A6AE2-916A-447D-AAE0-2E1CE131CF4C}" type="slidenum">
              <a:rPr lang="en-US" altLang="en-US" sz="1200">
                <a:solidFill>
                  <a:srgbClr val="B5A788"/>
                </a:solidFill>
                <a:latin typeface="Arial" panose="020B0604020202020204" pitchFamily="34" charset="0"/>
              </a:rPr>
              <a:pPr>
                <a:spcBef>
                  <a:spcPct val="0"/>
                </a:spcBef>
                <a:buClrTx/>
                <a:buSzTx/>
                <a:buFontTx/>
                <a:buNone/>
              </a:pPr>
              <a:t>32</a:t>
            </a:fld>
            <a:endParaRPr lang="en-US" altLang="en-US" sz="1200">
              <a:solidFill>
                <a:srgbClr val="B5A788"/>
              </a:solidFill>
              <a:latin typeface="Arial" panose="020B0604020202020204" pitchFamily="34" charset="0"/>
            </a:endParaRPr>
          </a:p>
        </p:txBody>
      </p:sp>
    </p:spTree>
    <p:extLst>
      <p:ext uri="{BB962C8B-B14F-4D97-AF65-F5344CB8AC3E}">
        <p14:creationId xmlns:p14="http://schemas.microsoft.com/office/powerpoint/2010/main" val="1913697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title"/>
          </p:nvPr>
        </p:nvSpPr>
        <p:spPr>
          <a:xfrm>
            <a:off x="2705100" y="0"/>
            <a:ext cx="6705600" cy="715962"/>
          </a:xfrm>
        </p:spPr>
        <p:txBody>
          <a:bodyPr>
            <a:normAutofit fontScale="90000"/>
          </a:bodyPr>
          <a:lstStyle/>
          <a:p>
            <a:pPr>
              <a:defRPr/>
            </a:pPr>
            <a:r>
              <a:rPr lang="en-US" dirty="0" smtClean="0">
                <a:solidFill>
                  <a:schemeClr val="tx2">
                    <a:satMod val="130000"/>
                  </a:schemeClr>
                </a:solidFill>
              </a:rPr>
              <a:t>SCSI Operation - Main Phases</a:t>
            </a:r>
          </a:p>
        </p:txBody>
      </p:sp>
      <p:sp>
        <p:nvSpPr>
          <p:cNvPr id="84995" name="Rectangle 3"/>
          <p:cNvSpPr>
            <a:spLocks noGrp="1" noChangeArrowheads="1"/>
          </p:cNvSpPr>
          <p:nvPr>
            <p:ph idx="1"/>
          </p:nvPr>
        </p:nvSpPr>
        <p:spPr>
          <a:xfrm>
            <a:off x="349624" y="990600"/>
            <a:ext cx="11416552" cy="5571565"/>
          </a:xfrm>
        </p:spPr>
        <p:txBody>
          <a:bodyPr>
            <a:normAutofit fontScale="92500" lnSpcReduction="10000"/>
          </a:bodyPr>
          <a:lstStyle/>
          <a:p>
            <a:pPr marL="274320" indent="-274320">
              <a:buClr>
                <a:schemeClr val="accent3"/>
              </a:buClr>
              <a:buFont typeface="Wingdings 2"/>
              <a:buChar char=""/>
              <a:defRPr/>
            </a:pPr>
            <a:r>
              <a:rPr lang="en-US" dirty="0" smtClean="0"/>
              <a:t>Arbitration</a:t>
            </a:r>
          </a:p>
          <a:p>
            <a:pPr marL="640080" lvl="1" indent="-246888">
              <a:buFont typeface="Wingdings 2"/>
              <a:buChar char=""/>
              <a:defRPr/>
            </a:pPr>
            <a:r>
              <a:rPr lang="en-US" dirty="0" smtClean="0"/>
              <a:t>A controller requests the bus by asserting BSY and by asserting it’s associated data line</a:t>
            </a:r>
          </a:p>
          <a:p>
            <a:pPr marL="640080" lvl="1" indent="-246888">
              <a:buFont typeface="Wingdings 2"/>
              <a:buChar char=""/>
              <a:defRPr/>
            </a:pPr>
            <a:r>
              <a:rPr lang="en-US" dirty="0" smtClean="0"/>
              <a:t>When BSY becomes active, all controllers that are requesting bus examine data lines</a:t>
            </a:r>
            <a:endParaRPr lang="en-US" dirty="0"/>
          </a:p>
          <a:p>
            <a:pPr marL="274320" indent="-274320">
              <a:buClr>
                <a:schemeClr val="accent3"/>
              </a:buClr>
              <a:buFont typeface="Wingdings 2"/>
              <a:buChar char=""/>
              <a:defRPr/>
            </a:pPr>
            <a:r>
              <a:rPr lang="en-US" dirty="0" smtClean="0"/>
              <a:t>Selection</a:t>
            </a:r>
          </a:p>
          <a:p>
            <a:pPr marL="640080" lvl="1" indent="-246888">
              <a:buFont typeface="Wingdings 2"/>
              <a:buChar char=""/>
              <a:defRPr/>
            </a:pPr>
            <a:r>
              <a:rPr lang="en-US" dirty="0" smtClean="0"/>
              <a:t>Controller that won arbitration selects target by asserting SEL and data line of target. After that initiator releases BSY line.</a:t>
            </a:r>
          </a:p>
          <a:p>
            <a:pPr marL="640080" lvl="1" indent="-246888">
              <a:buFont typeface="Wingdings 2"/>
              <a:buChar char=""/>
              <a:defRPr/>
            </a:pPr>
            <a:r>
              <a:rPr lang="en-US" dirty="0" smtClean="0"/>
              <a:t>Target responds by asserting BSY  line</a:t>
            </a:r>
          </a:p>
          <a:p>
            <a:pPr marL="640080" lvl="1" indent="-246888">
              <a:buFont typeface="Wingdings 2"/>
              <a:buChar char=""/>
              <a:defRPr/>
            </a:pPr>
            <a:r>
              <a:rPr lang="en-US" dirty="0" smtClean="0"/>
              <a:t>Target controller will have control on the bus from then</a:t>
            </a:r>
            <a:endParaRPr lang="en-US" dirty="0"/>
          </a:p>
          <a:p>
            <a:pPr marL="274320" indent="-274320">
              <a:buClr>
                <a:schemeClr val="accent3"/>
              </a:buClr>
              <a:buFont typeface="Wingdings 2"/>
              <a:buChar char=""/>
              <a:defRPr/>
            </a:pPr>
            <a:r>
              <a:rPr lang="en-US" dirty="0"/>
              <a:t>Information </a:t>
            </a:r>
            <a:r>
              <a:rPr lang="en-US" dirty="0" smtClean="0"/>
              <a:t>Transfer</a:t>
            </a:r>
          </a:p>
          <a:p>
            <a:pPr marL="640080" lvl="1" indent="-246888">
              <a:buFont typeface="Wingdings 2"/>
              <a:buChar char=""/>
              <a:defRPr/>
            </a:pPr>
            <a:r>
              <a:rPr lang="en-US" dirty="0" smtClean="0"/>
              <a:t>Handshaking signals are used between initiator and target</a:t>
            </a:r>
          </a:p>
          <a:p>
            <a:pPr marL="640080" lvl="1" indent="-246888">
              <a:buFont typeface="Wingdings 2"/>
              <a:buChar char=""/>
              <a:defRPr/>
            </a:pPr>
            <a:r>
              <a:rPr lang="en-US" dirty="0" smtClean="0"/>
              <a:t>At the end target releases BSY line</a:t>
            </a:r>
            <a:endParaRPr lang="en-US" dirty="0"/>
          </a:p>
          <a:p>
            <a:pPr marL="274320" indent="-274320">
              <a:buClr>
                <a:schemeClr val="accent3"/>
              </a:buClr>
              <a:buFont typeface="Wingdings 2"/>
              <a:buChar char=""/>
              <a:defRPr/>
            </a:pPr>
            <a:r>
              <a:rPr lang="en-US" dirty="0"/>
              <a:t>Reselection</a:t>
            </a:r>
          </a:p>
          <a:p>
            <a:pPr marL="0" indent="0">
              <a:buClr>
                <a:schemeClr val="accent3"/>
              </a:buClr>
              <a:buNone/>
              <a:defRPr/>
            </a:pPr>
            <a:r>
              <a:rPr lang="en-US" sz="2200" dirty="0"/>
              <a:t> </a:t>
            </a:r>
            <a:r>
              <a:rPr lang="en-US" sz="2200" dirty="0" smtClean="0"/>
              <a:t>       </a:t>
            </a:r>
            <a:r>
              <a:rPr lang="en-US" dirty="0" smtClean="0"/>
              <a:t>When a logical connection is suspended and target is ready to restore it, the target must first gain control of the bus.</a:t>
            </a:r>
            <a:endParaRPr lang="en-US" dirty="0"/>
          </a:p>
        </p:txBody>
      </p:sp>
      <p:sp>
        <p:nvSpPr>
          <p:cNvPr id="2" name="Date Placeholder 1"/>
          <p:cNvSpPr>
            <a:spLocks noGrp="1"/>
          </p:cNvSpPr>
          <p:nvPr>
            <p:ph type="dt" sz="quarter" idx="10"/>
          </p:nvPr>
        </p:nvSpPr>
        <p:spPr/>
        <p:txBody>
          <a:bodyPr/>
          <a:lstStyle/>
          <a:p>
            <a:pPr>
              <a:defRPr/>
            </a:pPr>
            <a:fld id="{A9455206-412B-4319-82F4-B07D32C5F814}" type="datetime1">
              <a:rPr lang="en-US"/>
              <a:pPr>
                <a:defRPr/>
              </a:pPr>
              <a:t>10/28/2016</a:t>
            </a:fld>
            <a:endParaRPr lang="en-US"/>
          </a:p>
        </p:txBody>
      </p:sp>
      <p:sp>
        <p:nvSpPr>
          <p:cNvPr id="44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a:spcBef>
                <a:spcPct val="0"/>
              </a:spcBef>
              <a:buClrTx/>
              <a:buSzTx/>
              <a:buFontTx/>
              <a:buNone/>
            </a:pPr>
            <a:fld id="{61F3B149-F845-4891-8E61-4135B434A6BA}" type="slidenum">
              <a:rPr lang="en-US" altLang="en-US" sz="1200">
                <a:solidFill>
                  <a:srgbClr val="B5A788"/>
                </a:solidFill>
                <a:latin typeface="Arial" panose="020B0604020202020204" pitchFamily="34" charset="0"/>
              </a:rPr>
              <a:pPr>
                <a:spcBef>
                  <a:spcPct val="0"/>
                </a:spcBef>
                <a:buClrTx/>
                <a:buSzTx/>
                <a:buFontTx/>
                <a:buNone/>
              </a:pPr>
              <a:t>33</a:t>
            </a:fld>
            <a:endParaRPr lang="en-US" altLang="en-US" sz="1200">
              <a:solidFill>
                <a:srgbClr val="B5A788"/>
              </a:solidFill>
              <a:latin typeface="Arial" panose="020B0604020202020204" pitchFamily="34" charset="0"/>
            </a:endParaRPr>
          </a:p>
        </p:txBody>
      </p:sp>
    </p:spTree>
    <p:extLst>
      <p:ext uri="{BB962C8B-B14F-4D97-AF65-F5344CB8AC3E}">
        <p14:creationId xmlns:p14="http://schemas.microsoft.com/office/powerpoint/2010/main" val="3670350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55"/>
          <p:cNvGrpSpPr>
            <a:grpSpLocks/>
          </p:cNvGrpSpPr>
          <p:nvPr/>
        </p:nvGrpSpPr>
        <p:grpSpPr bwMode="auto">
          <a:xfrm>
            <a:off x="421342" y="237565"/>
            <a:ext cx="6858000" cy="5206168"/>
            <a:chOff x="1144" y="792"/>
            <a:chExt cx="3461" cy="2222"/>
          </a:xfrm>
        </p:grpSpPr>
        <p:sp>
          <p:nvSpPr>
            <p:cNvPr id="45062" name="Line 2"/>
            <p:cNvSpPr>
              <a:spLocks noChangeShapeType="1"/>
            </p:cNvSpPr>
            <p:nvPr/>
          </p:nvSpPr>
          <p:spPr bwMode="auto">
            <a:xfrm flipV="1">
              <a:off x="1735" y="2364"/>
              <a:ext cx="1" cy="57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3" name="Line 3"/>
            <p:cNvSpPr>
              <a:spLocks noChangeShapeType="1"/>
            </p:cNvSpPr>
            <p:nvPr/>
          </p:nvSpPr>
          <p:spPr bwMode="auto">
            <a:xfrm flipV="1">
              <a:off x="2220" y="2364"/>
              <a:ext cx="1" cy="57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4" name="Line 4"/>
            <p:cNvSpPr>
              <a:spLocks noChangeShapeType="1"/>
            </p:cNvSpPr>
            <p:nvPr/>
          </p:nvSpPr>
          <p:spPr bwMode="auto">
            <a:xfrm flipV="1">
              <a:off x="3592" y="1647"/>
              <a:ext cx="1" cy="12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5" name="Line 5"/>
            <p:cNvSpPr>
              <a:spLocks noChangeShapeType="1"/>
            </p:cNvSpPr>
            <p:nvPr/>
          </p:nvSpPr>
          <p:spPr bwMode="auto">
            <a:xfrm flipV="1">
              <a:off x="4310" y="2364"/>
              <a:ext cx="1" cy="57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6" name="Line 6"/>
            <p:cNvSpPr>
              <a:spLocks noChangeShapeType="1"/>
            </p:cNvSpPr>
            <p:nvPr/>
          </p:nvSpPr>
          <p:spPr bwMode="auto">
            <a:xfrm flipV="1">
              <a:off x="4014" y="961"/>
              <a:ext cx="1" cy="143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67" name="Freeform 7"/>
            <p:cNvSpPr>
              <a:spLocks/>
            </p:cNvSpPr>
            <p:nvPr/>
          </p:nvSpPr>
          <p:spPr bwMode="auto">
            <a:xfrm>
              <a:off x="1756" y="2860"/>
              <a:ext cx="63" cy="21"/>
            </a:xfrm>
            <a:custGeom>
              <a:avLst/>
              <a:gdLst>
                <a:gd name="T0" fmla="*/ 2147483646 w 6"/>
                <a:gd name="T1" fmla="*/ 0 h 2"/>
                <a:gd name="T2" fmla="*/ 0 w 6"/>
                <a:gd name="T3" fmla="*/ 2147483646 h 2"/>
                <a:gd name="T4" fmla="*/ 2147483646 w 6"/>
                <a:gd name="T5" fmla="*/ 2147483646 h 2"/>
                <a:gd name="T6" fmla="*/ 2147483646 w 6"/>
                <a:gd name="T7" fmla="*/ 2147483646 h 2"/>
                <a:gd name="T8" fmla="*/ 2147483646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068" name="Freeform 8"/>
            <p:cNvSpPr>
              <a:spLocks/>
            </p:cNvSpPr>
            <p:nvPr/>
          </p:nvSpPr>
          <p:spPr bwMode="auto">
            <a:xfrm>
              <a:off x="1756" y="2860"/>
              <a:ext cx="63" cy="21"/>
            </a:xfrm>
            <a:custGeom>
              <a:avLst/>
              <a:gdLst>
                <a:gd name="T0" fmla="*/ 63 w 63"/>
                <a:gd name="T1" fmla="*/ 0 h 21"/>
                <a:gd name="T2" fmla="*/ 0 w 63"/>
                <a:gd name="T3" fmla="*/ 11 h 21"/>
                <a:gd name="T4" fmla="*/ 63 w 63"/>
                <a:gd name="T5" fmla="*/ 21 h 21"/>
                <a:gd name="T6" fmla="*/ 63 w 63"/>
                <a:gd name="T7" fmla="*/ 11 h 21"/>
                <a:gd name="T8" fmla="*/ 63 w 63"/>
                <a:gd name="T9" fmla="*/ 0 h 21"/>
                <a:gd name="T10" fmla="*/ 0 60000 65536"/>
                <a:gd name="T11" fmla="*/ 0 60000 65536"/>
                <a:gd name="T12" fmla="*/ 0 60000 65536"/>
                <a:gd name="T13" fmla="*/ 0 60000 65536"/>
                <a:gd name="T14" fmla="*/ 0 60000 65536"/>
                <a:gd name="T15" fmla="*/ 0 w 63"/>
                <a:gd name="T16" fmla="*/ 0 h 21"/>
                <a:gd name="T17" fmla="*/ 63 w 63"/>
                <a:gd name="T18" fmla="*/ 21 h 21"/>
              </a:gdLst>
              <a:ahLst/>
              <a:cxnLst>
                <a:cxn ang="T10">
                  <a:pos x="T0" y="T1"/>
                </a:cxn>
                <a:cxn ang="T11">
                  <a:pos x="T2" y="T3"/>
                </a:cxn>
                <a:cxn ang="T12">
                  <a:pos x="T4" y="T5"/>
                </a:cxn>
                <a:cxn ang="T13">
                  <a:pos x="T6" y="T7"/>
                </a:cxn>
                <a:cxn ang="T14">
                  <a:pos x="T8" y="T9"/>
                </a:cxn>
              </a:cxnLst>
              <a:rect l="T15" t="T16" r="T17" b="T18"/>
              <a:pathLst>
                <a:path w="63" h="21">
                  <a:moveTo>
                    <a:pt x="63" y="0"/>
                  </a:moveTo>
                  <a:lnTo>
                    <a:pt x="0" y="11"/>
                  </a:lnTo>
                  <a:lnTo>
                    <a:pt x="63" y="21"/>
                  </a:lnTo>
                  <a:lnTo>
                    <a:pt x="63" y="11"/>
                  </a:lnTo>
                  <a:lnTo>
                    <a:pt x="63" y="0"/>
                  </a:lnTo>
                  <a:close/>
                </a:path>
              </a:pathLst>
            </a:custGeom>
            <a:solidFill>
              <a:srgbClr val="000000"/>
            </a:solidFill>
            <a:ln w="0">
              <a:solidFill>
                <a:srgbClr val="000000"/>
              </a:solidFill>
              <a:round/>
              <a:headEnd/>
              <a:tailEnd/>
            </a:ln>
          </p:spPr>
          <p:txBody>
            <a:bodyPr/>
            <a:lstStyle/>
            <a:p>
              <a:endParaRPr lang="en-IN"/>
            </a:p>
          </p:txBody>
        </p:sp>
        <p:sp>
          <p:nvSpPr>
            <p:cNvPr id="45069" name="Freeform 9"/>
            <p:cNvSpPr>
              <a:spLocks/>
            </p:cNvSpPr>
            <p:nvPr/>
          </p:nvSpPr>
          <p:spPr bwMode="auto">
            <a:xfrm>
              <a:off x="2136" y="2860"/>
              <a:ext cx="63" cy="21"/>
            </a:xfrm>
            <a:custGeom>
              <a:avLst/>
              <a:gdLst>
                <a:gd name="T0" fmla="*/ 0 w 6"/>
                <a:gd name="T1" fmla="*/ 2147483646 h 2"/>
                <a:gd name="T2" fmla="*/ 2147483646 w 6"/>
                <a:gd name="T3" fmla="*/ 2147483646 h 2"/>
                <a:gd name="T4" fmla="*/ 0 w 6"/>
                <a:gd name="T5" fmla="*/ 0 h 2"/>
                <a:gd name="T6" fmla="*/ 0 w 6"/>
                <a:gd name="T7" fmla="*/ 2147483646 h 2"/>
                <a:gd name="T8" fmla="*/ 0 w 6"/>
                <a:gd name="T9" fmla="*/ 214748364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070" name="Freeform 10"/>
            <p:cNvSpPr>
              <a:spLocks/>
            </p:cNvSpPr>
            <p:nvPr/>
          </p:nvSpPr>
          <p:spPr bwMode="auto">
            <a:xfrm>
              <a:off x="2136" y="2860"/>
              <a:ext cx="63" cy="21"/>
            </a:xfrm>
            <a:custGeom>
              <a:avLst/>
              <a:gdLst>
                <a:gd name="T0" fmla="*/ 0 w 63"/>
                <a:gd name="T1" fmla="*/ 21 h 21"/>
                <a:gd name="T2" fmla="*/ 63 w 63"/>
                <a:gd name="T3" fmla="*/ 11 h 21"/>
                <a:gd name="T4" fmla="*/ 0 w 63"/>
                <a:gd name="T5" fmla="*/ 0 h 21"/>
                <a:gd name="T6" fmla="*/ 0 w 63"/>
                <a:gd name="T7" fmla="*/ 11 h 21"/>
                <a:gd name="T8" fmla="*/ 0 w 63"/>
                <a:gd name="T9" fmla="*/ 21 h 21"/>
                <a:gd name="T10" fmla="*/ 0 60000 65536"/>
                <a:gd name="T11" fmla="*/ 0 60000 65536"/>
                <a:gd name="T12" fmla="*/ 0 60000 65536"/>
                <a:gd name="T13" fmla="*/ 0 60000 65536"/>
                <a:gd name="T14" fmla="*/ 0 60000 65536"/>
                <a:gd name="T15" fmla="*/ 0 w 63"/>
                <a:gd name="T16" fmla="*/ 0 h 21"/>
                <a:gd name="T17" fmla="*/ 63 w 63"/>
                <a:gd name="T18" fmla="*/ 21 h 21"/>
              </a:gdLst>
              <a:ahLst/>
              <a:cxnLst>
                <a:cxn ang="T10">
                  <a:pos x="T0" y="T1"/>
                </a:cxn>
                <a:cxn ang="T11">
                  <a:pos x="T2" y="T3"/>
                </a:cxn>
                <a:cxn ang="T12">
                  <a:pos x="T4" y="T5"/>
                </a:cxn>
                <a:cxn ang="T13">
                  <a:pos x="T6" y="T7"/>
                </a:cxn>
                <a:cxn ang="T14">
                  <a:pos x="T8" y="T9"/>
                </a:cxn>
              </a:cxnLst>
              <a:rect l="T15" t="T16" r="T17" b="T18"/>
              <a:pathLst>
                <a:path w="63" h="21">
                  <a:moveTo>
                    <a:pt x="0" y="21"/>
                  </a:moveTo>
                  <a:lnTo>
                    <a:pt x="63" y="11"/>
                  </a:lnTo>
                  <a:lnTo>
                    <a:pt x="0" y="0"/>
                  </a:lnTo>
                  <a:lnTo>
                    <a:pt x="0" y="11"/>
                  </a:lnTo>
                  <a:lnTo>
                    <a:pt x="0" y="21"/>
                  </a:lnTo>
                  <a:close/>
                </a:path>
              </a:pathLst>
            </a:custGeom>
            <a:solidFill>
              <a:srgbClr val="000000"/>
            </a:solidFill>
            <a:ln w="0">
              <a:solidFill>
                <a:srgbClr val="000000"/>
              </a:solidFill>
              <a:round/>
              <a:headEnd/>
              <a:tailEnd/>
            </a:ln>
          </p:spPr>
          <p:txBody>
            <a:bodyPr/>
            <a:lstStyle/>
            <a:p>
              <a:endParaRPr lang="en-IN"/>
            </a:p>
          </p:txBody>
        </p:sp>
        <p:sp>
          <p:nvSpPr>
            <p:cNvPr id="45071" name="Line 11"/>
            <p:cNvSpPr>
              <a:spLocks noChangeShapeType="1"/>
            </p:cNvSpPr>
            <p:nvPr/>
          </p:nvSpPr>
          <p:spPr bwMode="auto">
            <a:xfrm flipH="1">
              <a:off x="1819" y="2871"/>
              <a:ext cx="31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72" name="Freeform 12"/>
            <p:cNvSpPr>
              <a:spLocks/>
            </p:cNvSpPr>
            <p:nvPr/>
          </p:nvSpPr>
          <p:spPr bwMode="auto">
            <a:xfrm>
              <a:off x="2231" y="2860"/>
              <a:ext cx="63" cy="21"/>
            </a:xfrm>
            <a:custGeom>
              <a:avLst/>
              <a:gdLst>
                <a:gd name="T0" fmla="*/ 2147483646 w 6"/>
                <a:gd name="T1" fmla="*/ 0 h 2"/>
                <a:gd name="T2" fmla="*/ 0 w 6"/>
                <a:gd name="T3" fmla="*/ 2147483646 h 2"/>
                <a:gd name="T4" fmla="*/ 2147483646 w 6"/>
                <a:gd name="T5" fmla="*/ 2147483646 h 2"/>
                <a:gd name="T6" fmla="*/ 2147483646 w 6"/>
                <a:gd name="T7" fmla="*/ 2147483646 h 2"/>
                <a:gd name="T8" fmla="*/ 2147483646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073" name="Freeform 13"/>
            <p:cNvSpPr>
              <a:spLocks/>
            </p:cNvSpPr>
            <p:nvPr/>
          </p:nvSpPr>
          <p:spPr bwMode="auto">
            <a:xfrm>
              <a:off x="2231" y="2860"/>
              <a:ext cx="63" cy="21"/>
            </a:xfrm>
            <a:custGeom>
              <a:avLst/>
              <a:gdLst>
                <a:gd name="T0" fmla="*/ 63 w 63"/>
                <a:gd name="T1" fmla="*/ 0 h 21"/>
                <a:gd name="T2" fmla="*/ 0 w 63"/>
                <a:gd name="T3" fmla="*/ 11 h 21"/>
                <a:gd name="T4" fmla="*/ 63 w 63"/>
                <a:gd name="T5" fmla="*/ 21 h 21"/>
                <a:gd name="T6" fmla="*/ 63 w 63"/>
                <a:gd name="T7" fmla="*/ 11 h 21"/>
                <a:gd name="T8" fmla="*/ 63 w 63"/>
                <a:gd name="T9" fmla="*/ 0 h 21"/>
                <a:gd name="T10" fmla="*/ 0 60000 65536"/>
                <a:gd name="T11" fmla="*/ 0 60000 65536"/>
                <a:gd name="T12" fmla="*/ 0 60000 65536"/>
                <a:gd name="T13" fmla="*/ 0 60000 65536"/>
                <a:gd name="T14" fmla="*/ 0 60000 65536"/>
                <a:gd name="T15" fmla="*/ 0 w 63"/>
                <a:gd name="T16" fmla="*/ 0 h 21"/>
                <a:gd name="T17" fmla="*/ 63 w 63"/>
                <a:gd name="T18" fmla="*/ 21 h 21"/>
              </a:gdLst>
              <a:ahLst/>
              <a:cxnLst>
                <a:cxn ang="T10">
                  <a:pos x="T0" y="T1"/>
                </a:cxn>
                <a:cxn ang="T11">
                  <a:pos x="T2" y="T3"/>
                </a:cxn>
                <a:cxn ang="T12">
                  <a:pos x="T4" y="T5"/>
                </a:cxn>
                <a:cxn ang="T13">
                  <a:pos x="T6" y="T7"/>
                </a:cxn>
                <a:cxn ang="T14">
                  <a:pos x="T8" y="T9"/>
                </a:cxn>
              </a:cxnLst>
              <a:rect l="T15" t="T16" r="T17" b="T18"/>
              <a:pathLst>
                <a:path w="63" h="21">
                  <a:moveTo>
                    <a:pt x="63" y="0"/>
                  </a:moveTo>
                  <a:lnTo>
                    <a:pt x="0" y="11"/>
                  </a:lnTo>
                  <a:lnTo>
                    <a:pt x="63" y="21"/>
                  </a:lnTo>
                  <a:lnTo>
                    <a:pt x="63" y="11"/>
                  </a:lnTo>
                  <a:lnTo>
                    <a:pt x="63" y="0"/>
                  </a:lnTo>
                  <a:close/>
                </a:path>
              </a:pathLst>
            </a:custGeom>
            <a:solidFill>
              <a:srgbClr val="000000"/>
            </a:solidFill>
            <a:ln w="0">
              <a:solidFill>
                <a:srgbClr val="000000"/>
              </a:solidFill>
              <a:round/>
              <a:headEnd/>
              <a:tailEnd/>
            </a:ln>
          </p:spPr>
          <p:txBody>
            <a:bodyPr/>
            <a:lstStyle/>
            <a:p>
              <a:endParaRPr lang="en-IN"/>
            </a:p>
          </p:txBody>
        </p:sp>
        <p:sp>
          <p:nvSpPr>
            <p:cNvPr id="45074" name="Freeform 14"/>
            <p:cNvSpPr>
              <a:spLocks/>
            </p:cNvSpPr>
            <p:nvPr/>
          </p:nvSpPr>
          <p:spPr bwMode="auto">
            <a:xfrm>
              <a:off x="3508" y="2860"/>
              <a:ext cx="63" cy="21"/>
            </a:xfrm>
            <a:custGeom>
              <a:avLst/>
              <a:gdLst>
                <a:gd name="T0" fmla="*/ 0 w 6"/>
                <a:gd name="T1" fmla="*/ 2147483646 h 2"/>
                <a:gd name="T2" fmla="*/ 2147483646 w 6"/>
                <a:gd name="T3" fmla="*/ 2147483646 h 2"/>
                <a:gd name="T4" fmla="*/ 0 w 6"/>
                <a:gd name="T5" fmla="*/ 0 h 2"/>
                <a:gd name="T6" fmla="*/ 0 w 6"/>
                <a:gd name="T7" fmla="*/ 2147483646 h 2"/>
                <a:gd name="T8" fmla="*/ 0 w 6"/>
                <a:gd name="T9" fmla="*/ 2147483646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075" name="Freeform 15"/>
            <p:cNvSpPr>
              <a:spLocks/>
            </p:cNvSpPr>
            <p:nvPr/>
          </p:nvSpPr>
          <p:spPr bwMode="auto">
            <a:xfrm>
              <a:off x="3508" y="2860"/>
              <a:ext cx="63" cy="21"/>
            </a:xfrm>
            <a:custGeom>
              <a:avLst/>
              <a:gdLst>
                <a:gd name="T0" fmla="*/ 0 w 63"/>
                <a:gd name="T1" fmla="*/ 21 h 21"/>
                <a:gd name="T2" fmla="*/ 63 w 63"/>
                <a:gd name="T3" fmla="*/ 11 h 21"/>
                <a:gd name="T4" fmla="*/ 0 w 63"/>
                <a:gd name="T5" fmla="*/ 0 h 21"/>
                <a:gd name="T6" fmla="*/ 0 w 63"/>
                <a:gd name="T7" fmla="*/ 11 h 21"/>
                <a:gd name="T8" fmla="*/ 0 w 63"/>
                <a:gd name="T9" fmla="*/ 21 h 21"/>
                <a:gd name="T10" fmla="*/ 0 60000 65536"/>
                <a:gd name="T11" fmla="*/ 0 60000 65536"/>
                <a:gd name="T12" fmla="*/ 0 60000 65536"/>
                <a:gd name="T13" fmla="*/ 0 60000 65536"/>
                <a:gd name="T14" fmla="*/ 0 60000 65536"/>
                <a:gd name="T15" fmla="*/ 0 w 63"/>
                <a:gd name="T16" fmla="*/ 0 h 21"/>
                <a:gd name="T17" fmla="*/ 63 w 63"/>
                <a:gd name="T18" fmla="*/ 21 h 21"/>
              </a:gdLst>
              <a:ahLst/>
              <a:cxnLst>
                <a:cxn ang="T10">
                  <a:pos x="T0" y="T1"/>
                </a:cxn>
                <a:cxn ang="T11">
                  <a:pos x="T2" y="T3"/>
                </a:cxn>
                <a:cxn ang="T12">
                  <a:pos x="T4" y="T5"/>
                </a:cxn>
                <a:cxn ang="T13">
                  <a:pos x="T6" y="T7"/>
                </a:cxn>
                <a:cxn ang="T14">
                  <a:pos x="T8" y="T9"/>
                </a:cxn>
              </a:cxnLst>
              <a:rect l="T15" t="T16" r="T17" b="T18"/>
              <a:pathLst>
                <a:path w="63" h="21">
                  <a:moveTo>
                    <a:pt x="0" y="21"/>
                  </a:moveTo>
                  <a:lnTo>
                    <a:pt x="63" y="11"/>
                  </a:lnTo>
                  <a:lnTo>
                    <a:pt x="0" y="0"/>
                  </a:lnTo>
                  <a:lnTo>
                    <a:pt x="0" y="11"/>
                  </a:lnTo>
                  <a:lnTo>
                    <a:pt x="0" y="21"/>
                  </a:lnTo>
                  <a:close/>
                </a:path>
              </a:pathLst>
            </a:custGeom>
            <a:solidFill>
              <a:srgbClr val="000000"/>
            </a:solidFill>
            <a:ln w="0">
              <a:solidFill>
                <a:srgbClr val="000000"/>
              </a:solidFill>
              <a:round/>
              <a:headEnd/>
              <a:tailEnd/>
            </a:ln>
          </p:spPr>
          <p:txBody>
            <a:bodyPr/>
            <a:lstStyle/>
            <a:p>
              <a:endParaRPr lang="en-IN"/>
            </a:p>
          </p:txBody>
        </p:sp>
        <p:sp>
          <p:nvSpPr>
            <p:cNvPr id="45076" name="Line 16"/>
            <p:cNvSpPr>
              <a:spLocks noChangeShapeType="1"/>
            </p:cNvSpPr>
            <p:nvPr/>
          </p:nvSpPr>
          <p:spPr bwMode="auto">
            <a:xfrm flipH="1">
              <a:off x="2294" y="2871"/>
              <a:ext cx="121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77" name="Freeform 17"/>
            <p:cNvSpPr>
              <a:spLocks/>
            </p:cNvSpPr>
            <p:nvPr/>
          </p:nvSpPr>
          <p:spPr bwMode="auto">
            <a:xfrm>
              <a:off x="3603" y="2860"/>
              <a:ext cx="63" cy="21"/>
            </a:xfrm>
            <a:custGeom>
              <a:avLst/>
              <a:gdLst>
                <a:gd name="T0" fmla="*/ 2147483646 w 6"/>
                <a:gd name="T1" fmla="*/ 0 h 2"/>
                <a:gd name="T2" fmla="*/ 0 w 6"/>
                <a:gd name="T3" fmla="*/ 2147483646 h 2"/>
                <a:gd name="T4" fmla="*/ 2147483646 w 6"/>
                <a:gd name="T5" fmla="*/ 2147483646 h 2"/>
                <a:gd name="T6" fmla="*/ 2147483646 w 6"/>
                <a:gd name="T7" fmla="*/ 2147483646 h 2"/>
                <a:gd name="T8" fmla="*/ 2147483646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078" name="Freeform 18"/>
            <p:cNvSpPr>
              <a:spLocks/>
            </p:cNvSpPr>
            <p:nvPr/>
          </p:nvSpPr>
          <p:spPr bwMode="auto">
            <a:xfrm>
              <a:off x="3603" y="2860"/>
              <a:ext cx="63" cy="21"/>
            </a:xfrm>
            <a:custGeom>
              <a:avLst/>
              <a:gdLst>
                <a:gd name="T0" fmla="*/ 63 w 63"/>
                <a:gd name="T1" fmla="*/ 0 h 21"/>
                <a:gd name="T2" fmla="*/ 0 w 63"/>
                <a:gd name="T3" fmla="*/ 11 h 21"/>
                <a:gd name="T4" fmla="*/ 63 w 63"/>
                <a:gd name="T5" fmla="*/ 21 h 21"/>
                <a:gd name="T6" fmla="*/ 63 w 63"/>
                <a:gd name="T7" fmla="*/ 11 h 21"/>
                <a:gd name="T8" fmla="*/ 63 w 63"/>
                <a:gd name="T9" fmla="*/ 0 h 21"/>
                <a:gd name="T10" fmla="*/ 0 60000 65536"/>
                <a:gd name="T11" fmla="*/ 0 60000 65536"/>
                <a:gd name="T12" fmla="*/ 0 60000 65536"/>
                <a:gd name="T13" fmla="*/ 0 60000 65536"/>
                <a:gd name="T14" fmla="*/ 0 60000 65536"/>
                <a:gd name="T15" fmla="*/ 0 w 63"/>
                <a:gd name="T16" fmla="*/ 0 h 21"/>
                <a:gd name="T17" fmla="*/ 63 w 63"/>
                <a:gd name="T18" fmla="*/ 21 h 21"/>
              </a:gdLst>
              <a:ahLst/>
              <a:cxnLst>
                <a:cxn ang="T10">
                  <a:pos x="T0" y="T1"/>
                </a:cxn>
                <a:cxn ang="T11">
                  <a:pos x="T2" y="T3"/>
                </a:cxn>
                <a:cxn ang="T12">
                  <a:pos x="T4" y="T5"/>
                </a:cxn>
                <a:cxn ang="T13">
                  <a:pos x="T6" y="T7"/>
                </a:cxn>
                <a:cxn ang="T14">
                  <a:pos x="T8" y="T9"/>
                </a:cxn>
              </a:cxnLst>
              <a:rect l="T15" t="T16" r="T17" b="T18"/>
              <a:pathLst>
                <a:path w="63" h="21">
                  <a:moveTo>
                    <a:pt x="63" y="0"/>
                  </a:moveTo>
                  <a:lnTo>
                    <a:pt x="0" y="11"/>
                  </a:lnTo>
                  <a:lnTo>
                    <a:pt x="63" y="21"/>
                  </a:lnTo>
                  <a:lnTo>
                    <a:pt x="63" y="11"/>
                  </a:lnTo>
                  <a:lnTo>
                    <a:pt x="63" y="0"/>
                  </a:lnTo>
                  <a:close/>
                </a:path>
              </a:pathLst>
            </a:custGeom>
            <a:solidFill>
              <a:srgbClr val="000000"/>
            </a:solidFill>
            <a:ln w="0">
              <a:solidFill>
                <a:srgbClr val="000000"/>
              </a:solidFill>
              <a:round/>
              <a:headEnd/>
              <a:tailEnd/>
            </a:ln>
          </p:spPr>
          <p:txBody>
            <a:bodyPr/>
            <a:lstStyle/>
            <a:p>
              <a:endParaRPr lang="en-IN"/>
            </a:p>
          </p:txBody>
        </p:sp>
        <p:sp>
          <p:nvSpPr>
            <p:cNvPr id="45079" name="Freeform 19"/>
            <p:cNvSpPr>
              <a:spLocks/>
            </p:cNvSpPr>
            <p:nvPr/>
          </p:nvSpPr>
          <p:spPr bwMode="auto">
            <a:xfrm>
              <a:off x="4226" y="2860"/>
              <a:ext cx="73" cy="21"/>
            </a:xfrm>
            <a:custGeom>
              <a:avLst/>
              <a:gdLst>
                <a:gd name="T0" fmla="*/ 0 w 7"/>
                <a:gd name="T1" fmla="*/ 2147483646 h 2"/>
                <a:gd name="T2" fmla="*/ 2147483646 w 7"/>
                <a:gd name="T3" fmla="*/ 2147483646 h 2"/>
                <a:gd name="T4" fmla="*/ 0 w 7"/>
                <a:gd name="T5" fmla="*/ 0 h 2"/>
                <a:gd name="T6" fmla="*/ 0 w 7"/>
                <a:gd name="T7" fmla="*/ 2147483646 h 2"/>
                <a:gd name="T8" fmla="*/ 0 w 7"/>
                <a:gd name="T9" fmla="*/ 2147483646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2"/>
                  </a:moveTo>
                  <a:lnTo>
                    <a:pt x="7" y="1"/>
                  </a:lnTo>
                  <a:lnTo>
                    <a:pt x="0" y="0"/>
                  </a:lnTo>
                  <a:lnTo>
                    <a:pt x="0" y="1"/>
                  </a:lnTo>
                  <a:lnTo>
                    <a:pt x="0" y="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080" name="Freeform 20"/>
            <p:cNvSpPr>
              <a:spLocks/>
            </p:cNvSpPr>
            <p:nvPr/>
          </p:nvSpPr>
          <p:spPr bwMode="auto">
            <a:xfrm>
              <a:off x="4226" y="2860"/>
              <a:ext cx="73" cy="21"/>
            </a:xfrm>
            <a:custGeom>
              <a:avLst/>
              <a:gdLst>
                <a:gd name="T0" fmla="*/ 0 w 73"/>
                <a:gd name="T1" fmla="*/ 21 h 21"/>
                <a:gd name="T2" fmla="*/ 73 w 73"/>
                <a:gd name="T3" fmla="*/ 11 h 21"/>
                <a:gd name="T4" fmla="*/ 0 w 73"/>
                <a:gd name="T5" fmla="*/ 0 h 21"/>
                <a:gd name="T6" fmla="*/ 0 w 73"/>
                <a:gd name="T7" fmla="*/ 11 h 21"/>
                <a:gd name="T8" fmla="*/ 0 w 73"/>
                <a:gd name="T9" fmla="*/ 21 h 21"/>
                <a:gd name="T10" fmla="*/ 0 60000 65536"/>
                <a:gd name="T11" fmla="*/ 0 60000 65536"/>
                <a:gd name="T12" fmla="*/ 0 60000 65536"/>
                <a:gd name="T13" fmla="*/ 0 60000 65536"/>
                <a:gd name="T14" fmla="*/ 0 60000 65536"/>
                <a:gd name="T15" fmla="*/ 0 w 73"/>
                <a:gd name="T16" fmla="*/ 0 h 21"/>
                <a:gd name="T17" fmla="*/ 73 w 73"/>
                <a:gd name="T18" fmla="*/ 21 h 21"/>
              </a:gdLst>
              <a:ahLst/>
              <a:cxnLst>
                <a:cxn ang="T10">
                  <a:pos x="T0" y="T1"/>
                </a:cxn>
                <a:cxn ang="T11">
                  <a:pos x="T2" y="T3"/>
                </a:cxn>
                <a:cxn ang="T12">
                  <a:pos x="T4" y="T5"/>
                </a:cxn>
                <a:cxn ang="T13">
                  <a:pos x="T6" y="T7"/>
                </a:cxn>
                <a:cxn ang="T14">
                  <a:pos x="T8" y="T9"/>
                </a:cxn>
              </a:cxnLst>
              <a:rect l="T15" t="T16" r="T17" b="T18"/>
              <a:pathLst>
                <a:path w="73" h="21">
                  <a:moveTo>
                    <a:pt x="0" y="21"/>
                  </a:moveTo>
                  <a:lnTo>
                    <a:pt x="73" y="11"/>
                  </a:lnTo>
                  <a:lnTo>
                    <a:pt x="0" y="0"/>
                  </a:lnTo>
                  <a:lnTo>
                    <a:pt x="0" y="11"/>
                  </a:lnTo>
                  <a:lnTo>
                    <a:pt x="0" y="21"/>
                  </a:lnTo>
                  <a:close/>
                </a:path>
              </a:pathLst>
            </a:custGeom>
            <a:solidFill>
              <a:srgbClr val="000000"/>
            </a:solidFill>
            <a:ln w="0">
              <a:solidFill>
                <a:srgbClr val="000000"/>
              </a:solidFill>
              <a:round/>
              <a:headEnd/>
              <a:tailEnd/>
            </a:ln>
          </p:spPr>
          <p:txBody>
            <a:bodyPr/>
            <a:lstStyle/>
            <a:p>
              <a:endParaRPr lang="en-IN"/>
            </a:p>
          </p:txBody>
        </p:sp>
        <p:sp>
          <p:nvSpPr>
            <p:cNvPr id="45081" name="Line 21"/>
            <p:cNvSpPr>
              <a:spLocks noChangeShapeType="1"/>
            </p:cNvSpPr>
            <p:nvPr/>
          </p:nvSpPr>
          <p:spPr bwMode="auto">
            <a:xfrm flipH="1">
              <a:off x="3677" y="2871"/>
              <a:ext cx="54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82" name="Freeform 22"/>
            <p:cNvSpPr>
              <a:spLocks/>
            </p:cNvSpPr>
            <p:nvPr/>
          </p:nvSpPr>
          <p:spPr bwMode="auto">
            <a:xfrm>
              <a:off x="1503" y="1077"/>
              <a:ext cx="3102" cy="179"/>
            </a:xfrm>
            <a:custGeom>
              <a:avLst/>
              <a:gdLst>
                <a:gd name="T0" fmla="*/ 2147483646 w 294"/>
                <a:gd name="T1" fmla="*/ 0 h 17"/>
                <a:gd name="T2" fmla="*/ 2147483646 w 294"/>
                <a:gd name="T3" fmla="*/ 0 h 17"/>
                <a:gd name="T4" fmla="*/ 2147483646 w 294"/>
                <a:gd name="T5" fmla="*/ 2147483646 h 17"/>
                <a:gd name="T6" fmla="*/ 2147483646 w 294"/>
                <a:gd name="T7" fmla="*/ 2147483646 h 17"/>
                <a:gd name="T8" fmla="*/ 2147483646 w 294"/>
                <a:gd name="T9" fmla="*/ 0 h 17"/>
                <a:gd name="T10" fmla="*/ 0 w 294"/>
                <a:gd name="T11" fmla="*/ 0 h 17"/>
                <a:gd name="T12" fmla="*/ 0 60000 65536"/>
                <a:gd name="T13" fmla="*/ 0 60000 65536"/>
                <a:gd name="T14" fmla="*/ 0 60000 65536"/>
                <a:gd name="T15" fmla="*/ 0 60000 65536"/>
                <a:gd name="T16" fmla="*/ 0 60000 65536"/>
                <a:gd name="T17" fmla="*/ 0 60000 65536"/>
                <a:gd name="T18" fmla="*/ 0 w 294"/>
                <a:gd name="T19" fmla="*/ 0 h 17"/>
                <a:gd name="T20" fmla="*/ 294 w 29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94" h="17">
                  <a:moveTo>
                    <a:pt x="294" y="0"/>
                  </a:moveTo>
                  <a:lnTo>
                    <a:pt x="170" y="0"/>
                  </a:lnTo>
                  <a:lnTo>
                    <a:pt x="170" y="17"/>
                  </a:lnTo>
                  <a:lnTo>
                    <a:pt x="68" y="17"/>
                  </a:lnTo>
                  <a:lnTo>
                    <a:pt x="68" y="0"/>
                  </a:lnTo>
                  <a:lnTo>
                    <a:pt x="0" y="0"/>
                  </a:lnTo>
                </a:path>
              </a:pathLst>
            </a:custGeom>
            <a:noFill/>
            <a:ln w="17463">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083" name="Freeform 23"/>
            <p:cNvSpPr>
              <a:spLocks/>
            </p:cNvSpPr>
            <p:nvPr/>
          </p:nvSpPr>
          <p:spPr bwMode="auto">
            <a:xfrm>
              <a:off x="1503" y="1436"/>
              <a:ext cx="3102" cy="179"/>
            </a:xfrm>
            <a:custGeom>
              <a:avLst/>
              <a:gdLst>
                <a:gd name="T0" fmla="*/ 2147483646 w 294"/>
                <a:gd name="T1" fmla="*/ 0 h 17"/>
                <a:gd name="T2" fmla="*/ 2147483646 w 294"/>
                <a:gd name="T3" fmla="*/ 0 h 17"/>
                <a:gd name="T4" fmla="*/ 2147483646 w 294"/>
                <a:gd name="T5" fmla="*/ 2147483646 h 17"/>
                <a:gd name="T6" fmla="*/ 2147483646 w 294"/>
                <a:gd name="T7" fmla="*/ 2147483646 h 17"/>
                <a:gd name="T8" fmla="*/ 2147483646 w 294"/>
                <a:gd name="T9" fmla="*/ 0 h 17"/>
                <a:gd name="T10" fmla="*/ 0 w 294"/>
                <a:gd name="T11" fmla="*/ 0 h 17"/>
                <a:gd name="T12" fmla="*/ 0 60000 65536"/>
                <a:gd name="T13" fmla="*/ 0 60000 65536"/>
                <a:gd name="T14" fmla="*/ 0 60000 65536"/>
                <a:gd name="T15" fmla="*/ 0 60000 65536"/>
                <a:gd name="T16" fmla="*/ 0 60000 65536"/>
                <a:gd name="T17" fmla="*/ 0 60000 65536"/>
                <a:gd name="T18" fmla="*/ 0 w 294"/>
                <a:gd name="T19" fmla="*/ 0 h 17"/>
                <a:gd name="T20" fmla="*/ 294 w 29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94" h="17">
                  <a:moveTo>
                    <a:pt x="294" y="0"/>
                  </a:moveTo>
                  <a:lnTo>
                    <a:pt x="277" y="0"/>
                  </a:lnTo>
                  <a:lnTo>
                    <a:pt x="277" y="17"/>
                  </a:lnTo>
                  <a:lnTo>
                    <a:pt x="198" y="17"/>
                  </a:lnTo>
                  <a:lnTo>
                    <a:pt x="198" y="0"/>
                  </a:lnTo>
                  <a:lnTo>
                    <a:pt x="0" y="0"/>
                  </a:lnTo>
                </a:path>
              </a:pathLst>
            </a:custGeom>
            <a:noFill/>
            <a:ln w="17463">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084" name="Freeform 24"/>
            <p:cNvSpPr>
              <a:spLocks/>
            </p:cNvSpPr>
            <p:nvPr/>
          </p:nvSpPr>
          <p:spPr bwMode="auto">
            <a:xfrm>
              <a:off x="1503" y="1794"/>
              <a:ext cx="3102" cy="180"/>
            </a:xfrm>
            <a:custGeom>
              <a:avLst/>
              <a:gdLst>
                <a:gd name="T0" fmla="*/ 2147483646 w 294"/>
                <a:gd name="T1" fmla="*/ 0 h 17"/>
                <a:gd name="T2" fmla="*/ 2147483646 w 294"/>
                <a:gd name="T3" fmla="*/ 0 h 17"/>
                <a:gd name="T4" fmla="*/ 2147483646 w 294"/>
                <a:gd name="T5" fmla="*/ 2147483646 h 17"/>
                <a:gd name="T6" fmla="*/ 2147483646 w 294"/>
                <a:gd name="T7" fmla="*/ 2147483646 h 17"/>
                <a:gd name="T8" fmla="*/ 2147483646 w 294"/>
                <a:gd name="T9" fmla="*/ 0 h 17"/>
                <a:gd name="T10" fmla="*/ 0 w 294"/>
                <a:gd name="T11" fmla="*/ 0 h 17"/>
                <a:gd name="T12" fmla="*/ 0 60000 65536"/>
                <a:gd name="T13" fmla="*/ 0 60000 65536"/>
                <a:gd name="T14" fmla="*/ 0 60000 65536"/>
                <a:gd name="T15" fmla="*/ 0 60000 65536"/>
                <a:gd name="T16" fmla="*/ 0 60000 65536"/>
                <a:gd name="T17" fmla="*/ 0 60000 65536"/>
                <a:gd name="T18" fmla="*/ 0 w 294"/>
                <a:gd name="T19" fmla="*/ 0 h 17"/>
                <a:gd name="T20" fmla="*/ 294 w 29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94" h="17">
                  <a:moveTo>
                    <a:pt x="294" y="0"/>
                  </a:moveTo>
                  <a:lnTo>
                    <a:pt x="277" y="0"/>
                  </a:lnTo>
                  <a:lnTo>
                    <a:pt x="277" y="17"/>
                  </a:lnTo>
                  <a:lnTo>
                    <a:pt x="68" y="17"/>
                  </a:lnTo>
                  <a:lnTo>
                    <a:pt x="68" y="0"/>
                  </a:lnTo>
                  <a:lnTo>
                    <a:pt x="0" y="0"/>
                  </a:lnTo>
                </a:path>
              </a:pathLst>
            </a:custGeom>
            <a:noFill/>
            <a:ln w="17463">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085" name="Freeform 25"/>
            <p:cNvSpPr>
              <a:spLocks/>
            </p:cNvSpPr>
            <p:nvPr/>
          </p:nvSpPr>
          <p:spPr bwMode="auto">
            <a:xfrm>
              <a:off x="1503" y="2153"/>
              <a:ext cx="3102" cy="180"/>
            </a:xfrm>
            <a:custGeom>
              <a:avLst/>
              <a:gdLst>
                <a:gd name="T0" fmla="*/ 2147483646 w 294"/>
                <a:gd name="T1" fmla="*/ 2147483646 h 17"/>
                <a:gd name="T2" fmla="*/ 2147483646 w 294"/>
                <a:gd name="T3" fmla="*/ 2147483646 h 17"/>
                <a:gd name="T4" fmla="*/ 2147483646 w 294"/>
                <a:gd name="T5" fmla="*/ 0 h 17"/>
                <a:gd name="T6" fmla="*/ 2147483646 w 294"/>
                <a:gd name="T7" fmla="*/ 0 h 17"/>
                <a:gd name="T8" fmla="*/ 2147483646 w 294"/>
                <a:gd name="T9" fmla="*/ 2147483646 h 17"/>
                <a:gd name="T10" fmla="*/ 2147483646 w 294"/>
                <a:gd name="T11" fmla="*/ 2147483646 h 17"/>
                <a:gd name="T12" fmla="*/ 2147483646 w 294"/>
                <a:gd name="T13" fmla="*/ 0 h 17"/>
                <a:gd name="T14" fmla="*/ 2147483646 w 294"/>
                <a:gd name="T15" fmla="*/ 0 h 17"/>
                <a:gd name="T16" fmla="*/ 2147483646 w 294"/>
                <a:gd name="T17" fmla="*/ 2147483646 h 17"/>
                <a:gd name="T18" fmla="*/ 0 w 294"/>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4"/>
                <a:gd name="T31" fmla="*/ 0 h 17"/>
                <a:gd name="T32" fmla="*/ 294 w 294"/>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4" h="17">
                  <a:moveTo>
                    <a:pt x="294" y="17"/>
                  </a:moveTo>
                  <a:lnTo>
                    <a:pt x="266" y="17"/>
                  </a:lnTo>
                  <a:lnTo>
                    <a:pt x="266" y="0"/>
                  </a:lnTo>
                  <a:lnTo>
                    <a:pt x="209" y="0"/>
                  </a:lnTo>
                  <a:lnTo>
                    <a:pt x="209" y="17"/>
                  </a:lnTo>
                  <a:lnTo>
                    <a:pt x="68" y="17"/>
                  </a:lnTo>
                  <a:lnTo>
                    <a:pt x="68" y="0"/>
                  </a:lnTo>
                  <a:lnTo>
                    <a:pt x="22" y="0"/>
                  </a:lnTo>
                  <a:lnTo>
                    <a:pt x="22" y="17"/>
                  </a:lnTo>
                  <a:lnTo>
                    <a:pt x="0" y="17"/>
                  </a:lnTo>
                </a:path>
              </a:pathLst>
            </a:custGeom>
            <a:noFill/>
            <a:ln w="17463">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086" name="Freeform 26"/>
            <p:cNvSpPr>
              <a:spLocks/>
            </p:cNvSpPr>
            <p:nvPr/>
          </p:nvSpPr>
          <p:spPr bwMode="auto">
            <a:xfrm>
              <a:off x="1503" y="2512"/>
              <a:ext cx="3102" cy="179"/>
            </a:xfrm>
            <a:custGeom>
              <a:avLst/>
              <a:gdLst>
                <a:gd name="T0" fmla="*/ 2147483646 w 294"/>
                <a:gd name="T1" fmla="*/ 0 h 17"/>
                <a:gd name="T2" fmla="*/ 2147483646 w 294"/>
                <a:gd name="T3" fmla="*/ 0 h 17"/>
                <a:gd name="T4" fmla="*/ 2147483646 w 294"/>
                <a:gd name="T5" fmla="*/ 2147483646 h 17"/>
                <a:gd name="T6" fmla="*/ 2147483646 w 294"/>
                <a:gd name="T7" fmla="*/ 2147483646 h 17"/>
                <a:gd name="T8" fmla="*/ 2147483646 w 294"/>
                <a:gd name="T9" fmla="*/ 0 h 17"/>
                <a:gd name="T10" fmla="*/ 0 w 294"/>
                <a:gd name="T11" fmla="*/ 0 h 17"/>
                <a:gd name="T12" fmla="*/ 0 60000 65536"/>
                <a:gd name="T13" fmla="*/ 0 60000 65536"/>
                <a:gd name="T14" fmla="*/ 0 60000 65536"/>
                <a:gd name="T15" fmla="*/ 0 60000 65536"/>
                <a:gd name="T16" fmla="*/ 0 60000 65536"/>
                <a:gd name="T17" fmla="*/ 0 60000 65536"/>
                <a:gd name="T18" fmla="*/ 0 w 294"/>
                <a:gd name="T19" fmla="*/ 0 h 17"/>
                <a:gd name="T20" fmla="*/ 294 w 29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94" h="17">
                  <a:moveTo>
                    <a:pt x="294" y="0"/>
                  </a:moveTo>
                  <a:lnTo>
                    <a:pt x="277" y="0"/>
                  </a:lnTo>
                  <a:lnTo>
                    <a:pt x="277" y="17"/>
                  </a:lnTo>
                  <a:lnTo>
                    <a:pt x="141" y="17"/>
                  </a:lnTo>
                  <a:lnTo>
                    <a:pt x="141" y="0"/>
                  </a:lnTo>
                  <a:lnTo>
                    <a:pt x="0" y="0"/>
                  </a:lnTo>
                </a:path>
              </a:pathLst>
            </a:custGeom>
            <a:noFill/>
            <a:ln w="17463">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5087" name="Rectangle 27"/>
            <p:cNvSpPr>
              <a:spLocks noChangeArrowheads="1"/>
            </p:cNvSpPr>
            <p:nvPr/>
          </p:nvSpPr>
          <p:spPr bwMode="auto">
            <a:xfrm>
              <a:off x="1893" y="2922"/>
              <a:ext cx="185"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Free</a:t>
              </a:r>
              <a:endParaRPr lang="en-US" altLang="en-US" sz="1400">
                <a:latin typeface="Constantia" panose="02030602050306030303" pitchFamily="18" charset="0"/>
              </a:endParaRPr>
            </a:p>
          </p:txBody>
        </p:sp>
        <p:sp>
          <p:nvSpPr>
            <p:cNvPr id="45088" name="Rectangle 28"/>
            <p:cNvSpPr>
              <a:spLocks noChangeArrowheads="1"/>
            </p:cNvSpPr>
            <p:nvPr/>
          </p:nvSpPr>
          <p:spPr bwMode="auto">
            <a:xfrm>
              <a:off x="2695" y="2922"/>
              <a:ext cx="412"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Arbitration</a:t>
              </a:r>
              <a:endParaRPr lang="en-US" altLang="en-US" sz="1400">
                <a:latin typeface="Constantia" panose="02030602050306030303" pitchFamily="18" charset="0"/>
              </a:endParaRPr>
            </a:p>
          </p:txBody>
        </p:sp>
        <p:sp>
          <p:nvSpPr>
            <p:cNvPr id="45089" name="Rectangle 29"/>
            <p:cNvSpPr>
              <a:spLocks noChangeArrowheads="1"/>
            </p:cNvSpPr>
            <p:nvPr/>
          </p:nvSpPr>
          <p:spPr bwMode="auto">
            <a:xfrm>
              <a:off x="3772" y="2922"/>
              <a:ext cx="372"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Selection</a:t>
              </a:r>
              <a:endParaRPr lang="en-US" altLang="en-US" sz="1400">
                <a:latin typeface="Constantia" panose="02030602050306030303" pitchFamily="18" charset="0"/>
              </a:endParaRPr>
            </a:p>
          </p:txBody>
        </p:sp>
        <p:sp>
          <p:nvSpPr>
            <p:cNvPr id="45090" name="Rectangle 32"/>
            <p:cNvSpPr>
              <a:spLocks noChangeArrowheads="1"/>
            </p:cNvSpPr>
            <p:nvPr/>
          </p:nvSpPr>
          <p:spPr bwMode="auto">
            <a:xfrm>
              <a:off x="3761" y="792"/>
              <a:ext cx="778"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Targets examine ID</a:t>
              </a:r>
              <a:endParaRPr lang="en-US" altLang="en-US" sz="1400">
                <a:latin typeface="Constantia" panose="02030602050306030303" pitchFamily="18" charset="0"/>
              </a:endParaRPr>
            </a:p>
          </p:txBody>
        </p:sp>
        <p:sp>
          <p:nvSpPr>
            <p:cNvPr id="45091" name="Rectangle 34"/>
            <p:cNvSpPr>
              <a:spLocks noChangeArrowheads="1"/>
            </p:cNvSpPr>
            <p:nvPr/>
          </p:nvSpPr>
          <p:spPr bwMode="auto">
            <a:xfrm>
              <a:off x="1144" y="1119"/>
              <a:ext cx="6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D</a:t>
              </a:r>
              <a:endParaRPr lang="en-US" altLang="en-US" sz="1400">
                <a:latin typeface="Constantia" panose="02030602050306030303" pitchFamily="18" charset="0"/>
              </a:endParaRPr>
            </a:p>
          </p:txBody>
        </p:sp>
        <p:sp>
          <p:nvSpPr>
            <p:cNvPr id="45092" name="Rectangle 35"/>
            <p:cNvSpPr>
              <a:spLocks noChangeArrowheads="1"/>
            </p:cNvSpPr>
            <p:nvPr/>
          </p:nvSpPr>
          <p:spPr bwMode="auto">
            <a:xfrm>
              <a:off x="1218" y="1119"/>
              <a:ext cx="61"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B</a:t>
              </a:r>
              <a:endParaRPr lang="en-US" altLang="en-US" sz="1400">
                <a:latin typeface="Constantia" panose="02030602050306030303" pitchFamily="18" charset="0"/>
              </a:endParaRPr>
            </a:p>
          </p:txBody>
        </p:sp>
        <p:sp>
          <p:nvSpPr>
            <p:cNvPr id="45093" name="Rectangle 36"/>
            <p:cNvSpPr>
              <a:spLocks noChangeArrowheads="1"/>
            </p:cNvSpPr>
            <p:nvPr/>
          </p:nvSpPr>
          <p:spPr bwMode="auto">
            <a:xfrm>
              <a:off x="1292" y="1119"/>
              <a:ext cx="50"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2</a:t>
              </a:r>
              <a:endParaRPr lang="en-US" altLang="en-US" sz="1400">
                <a:latin typeface="Constantia" panose="02030602050306030303" pitchFamily="18" charset="0"/>
              </a:endParaRPr>
            </a:p>
          </p:txBody>
        </p:sp>
        <p:sp>
          <p:nvSpPr>
            <p:cNvPr id="45094" name="Line 37"/>
            <p:cNvSpPr>
              <a:spLocks noChangeShapeType="1"/>
            </p:cNvSpPr>
            <p:nvPr/>
          </p:nvSpPr>
          <p:spPr bwMode="auto">
            <a:xfrm flipH="1">
              <a:off x="1155" y="1117"/>
              <a:ext cx="16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95" name="Rectangle 38"/>
            <p:cNvSpPr>
              <a:spLocks noChangeArrowheads="1"/>
            </p:cNvSpPr>
            <p:nvPr/>
          </p:nvSpPr>
          <p:spPr bwMode="auto">
            <a:xfrm>
              <a:off x="1144" y="1478"/>
              <a:ext cx="6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D</a:t>
              </a:r>
              <a:endParaRPr lang="en-US" altLang="en-US" sz="1400">
                <a:latin typeface="Constantia" panose="02030602050306030303" pitchFamily="18" charset="0"/>
              </a:endParaRPr>
            </a:p>
          </p:txBody>
        </p:sp>
        <p:sp>
          <p:nvSpPr>
            <p:cNvPr id="45096" name="Rectangle 39"/>
            <p:cNvSpPr>
              <a:spLocks noChangeArrowheads="1"/>
            </p:cNvSpPr>
            <p:nvPr/>
          </p:nvSpPr>
          <p:spPr bwMode="auto">
            <a:xfrm>
              <a:off x="1218" y="1478"/>
              <a:ext cx="61"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B</a:t>
              </a:r>
              <a:endParaRPr lang="en-US" altLang="en-US" sz="1400">
                <a:latin typeface="Constantia" panose="02030602050306030303" pitchFamily="18" charset="0"/>
              </a:endParaRPr>
            </a:p>
          </p:txBody>
        </p:sp>
        <p:sp>
          <p:nvSpPr>
            <p:cNvPr id="45097" name="Rectangle 40"/>
            <p:cNvSpPr>
              <a:spLocks noChangeArrowheads="1"/>
            </p:cNvSpPr>
            <p:nvPr/>
          </p:nvSpPr>
          <p:spPr bwMode="auto">
            <a:xfrm>
              <a:off x="1292" y="1478"/>
              <a:ext cx="50"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5</a:t>
              </a:r>
              <a:endParaRPr lang="en-US" altLang="en-US" sz="1400">
                <a:latin typeface="Constantia" panose="02030602050306030303" pitchFamily="18" charset="0"/>
              </a:endParaRPr>
            </a:p>
          </p:txBody>
        </p:sp>
        <p:sp>
          <p:nvSpPr>
            <p:cNvPr id="45098" name="Line 41"/>
            <p:cNvSpPr>
              <a:spLocks noChangeShapeType="1"/>
            </p:cNvSpPr>
            <p:nvPr/>
          </p:nvSpPr>
          <p:spPr bwMode="auto">
            <a:xfrm flipH="1">
              <a:off x="1155" y="1475"/>
              <a:ext cx="16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99" name="Rectangle 42"/>
            <p:cNvSpPr>
              <a:spLocks noChangeArrowheads="1"/>
            </p:cNvSpPr>
            <p:nvPr/>
          </p:nvSpPr>
          <p:spPr bwMode="auto">
            <a:xfrm>
              <a:off x="1144" y="1837"/>
              <a:ext cx="6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D</a:t>
              </a:r>
              <a:endParaRPr lang="en-US" altLang="en-US" sz="1400">
                <a:latin typeface="Constantia" panose="02030602050306030303" pitchFamily="18" charset="0"/>
              </a:endParaRPr>
            </a:p>
          </p:txBody>
        </p:sp>
        <p:sp>
          <p:nvSpPr>
            <p:cNvPr id="45100" name="Rectangle 43"/>
            <p:cNvSpPr>
              <a:spLocks noChangeArrowheads="1"/>
            </p:cNvSpPr>
            <p:nvPr/>
          </p:nvSpPr>
          <p:spPr bwMode="auto">
            <a:xfrm>
              <a:off x="1218" y="1837"/>
              <a:ext cx="61"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B</a:t>
              </a:r>
              <a:endParaRPr lang="en-US" altLang="en-US" sz="1400">
                <a:latin typeface="Constantia" panose="02030602050306030303" pitchFamily="18" charset="0"/>
              </a:endParaRPr>
            </a:p>
          </p:txBody>
        </p:sp>
        <p:sp>
          <p:nvSpPr>
            <p:cNvPr id="45101" name="Rectangle 44"/>
            <p:cNvSpPr>
              <a:spLocks noChangeArrowheads="1"/>
            </p:cNvSpPr>
            <p:nvPr/>
          </p:nvSpPr>
          <p:spPr bwMode="auto">
            <a:xfrm>
              <a:off x="1292" y="1837"/>
              <a:ext cx="50"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6</a:t>
              </a:r>
              <a:endParaRPr lang="en-US" altLang="en-US" sz="1400">
                <a:latin typeface="Constantia" panose="02030602050306030303" pitchFamily="18" charset="0"/>
              </a:endParaRPr>
            </a:p>
          </p:txBody>
        </p:sp>
        <p:sp>
          <p:nvSpPr>
            <p:cNvPr id="45102" name="Line 45"/>
            <p:cNvSpPr>
              <a:spLocks noChangeShapeType="1"/>
            </p:cNvSpPr>
            <p:nvPr/>
          </p:nvSpPr>
          <p:spPr bwMode="auto">
            <a:xfrm flipH="1">
              <a:off x="1155" y="1833"/>
              <a:ext cx="16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103" name="Rectangle 46"/>
            <p:cNvSpPr>
              <a:spLocks noChangeArrowheads="1"/>
            </p:cNvSpPr>
            <p:nvPr/>
          </p:nvSpPr>
          <p:spPr bwMode="auto">
            <a:xfrm>
              <a:off x="1144" y="2195"/>
              <a:ext cx="61"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B</a:t>
              </a:r>
              <a:endParaRPr lang="en-US" altLang="en-US" sz="1400">
                <a:latin typeface="Constantia" panose="02030602050306030303" pitchFamily="18" charset="0"/>
              </a:endParaRPr>
            </a:p>
          </p:txBody>
        </p:sp>
        <p:sp>
          <p:nvSpPr>
            <p:cNvPr id="45104" name="Rectangle 47"/>
            <p:cNvSpPr>
              <a:spLocks noChangeArrowheads="1"/>
            </p:cNvSpPr>
            <p:nvPr/>
          </p:nvSpPr>
          <p:spPr bwMode="auto">
            <a:xfrm>
              <a:off x="1207" y="2195"/>
              <a:ext cx="61"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S</a:t>
              </a:r>
              <a:endParaRPr lang="en-US" altLang="en-US" sz="1400">
                <a:latin typeface="Constantia" panose="02030602050306030303" pitchFamily="18" charset="0"/>
              </a:endParaRPr>
            </a:p>
          </p:txBody>
        </p:sp>
        <p:sp>
          <p:nvSpPr>
            <p:cNvPr id="45105" name="Rectangle 48"/>
            <p:cNvSpPr>
              <a:spLocks noChangeArrowheads="1"/>
            </p:cNvSpPr>
            <p:nvPr/>
          </p:nvSpPr>
          <p:spPr bwMode="auto">
            <a:xfrm>
              <a:off x="1271" y="2195"/>
              <a:ext cx="61"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Y</a:t>
              </a:r>
              <a:endParaRPr lang="en-US" altLang="en-US" sz="1400">
                <a:latin typeface="Constantia" panose="02030602050306030303" pitchFamily="18" charset="0"/>
              </a:endParaRPr>
            </a:p>
          </p:txBody>
        </p:sp>
        <p:sp>
          <p:nvSpPr>
            <p:cNvPr id="45106" name="Line 49"/>
            <p:cNvSpPr>
              <a:spLocks noChangeShapeType="1"/>
            </p:cNvSpPr>
            <p:nvPr/>
          </p:nvSpPr>
          <p:spPr bwMode="auto">
            <a:xfrm flipH="1">
              <a:off x="1155" y="2190"/>
              <a:ext cx="16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107" name="Rectangle 50"/>
            <p:cNvSpPr>
              <a:spLocks noChangeArrowheads="1"/>
            </p:cNvSpPr>
            <p:nvPr/>
          </p:nvSpPr>
          <p:spPr bwMode="auto">
            <a:xfrm>
              <a:off x="1155" y="2554"/>
              <a:ext cx="61"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S</a:t>
              </a:r>
              <a:endParaRPr lang="en-US" altLang="en-US" sz="1400">
                <a:latin typeface="Constantia" panose="02030602050306030303" pitchFamily="18" charset="0"/>
              </a:endParaRPr>
            </a:p>
          </p:txBody>
        </p:sp>
        <p:sp>
          <p:nvSpPr>
            <p:cNvPr id="45108" name="Rectangle 51"/>
            <p:cNvSpPr>
              <a:spLocks noChangeArrowheads="1"/>
            </p:cNvSpPr>
            <p:nvPr/>
          </p:nvSpPr>
          <p:spPr bwMode="auto">
            <a:xfrm>
              <a:off x="1218" y="2554"/>
              <a:ext cx="61"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E</a:t>
              </a:r>
              <a:endParaRPr lang="en-US" altLang="en-US" sz="1400">
                <a:latin typeface="Constantia" panose="02030602050306030303" pitchFamily="18" charset="0"/>
              </a:endParaRPr>
            </a:p>
          </p:txBody>
        </p:sp>
        <p:sp>
          <p:nvSpPr>
            <p:cNvPr id="45109" name="Rectangle 52"/>
            <p:cNvSpPr>
              <a:spLocks noChangeArrowheads="1"/>
            </p:cNvSpPr>
            <p:nvPr/>
          </p:nvSpPr>
          <p:spPr bwMode="auto">
            <a:xfrm>
              <a:off x="1281" y="2554"/>
              <a:ext cx="50"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1400">
                  <a:solidFill>
                    <a:srgbClr val="000000"/>
                  </a:solidFill>
                  <a:latin typeface="Nimbus Roman No9 L"/>
                </a:rPr>
                <a:t>L</a:t>
              </a:r>
              <a:endParaRPr lang="en-US" altLang="en-US" sz="1400">
                <a:latin typeface="Constantia" panose="02030602050306030303" pitchFamily="18" charset="0"/>
              </a:endParaRPr>
            </a:p>
          </p:txBody>
        </p:sp>
        <p:sp>
          <p:nvSpPr>
            <p:cNvPr id="45110" name="Line 53"/>
            <p:cNvSpPr>
              <a:spLocks noChangeShapeType="1"/>
            </p:cNvSpPr>
            <p:nvPr/>
          </p:nvSpPr>
          <p:spPr bwMode="auto">
            <a:xfrm flipH="1">
              <a:off x="1165" y="2548"/>
              <a:ext cx="15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45059" name="Rectangle 54"/>
          <p:cNvSpPr>
            <a:spLocks noChangeArrowheads="1"/>
          </p:cNvSpPr>
          <p:nvPr/>
        </p:nvSpPr>
        <p:spPr bwMode="auto">
          <a:xfrm>
            <a:off x="2514600" y="6096000"/>
            <a:ext cx="7467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eaLnBrk="1" hangingPunct="1">
              <a:spcBef>
                <a:spcPct val="0"/>
              </a:spcBef>
              <a:buClrTx/>
              <a:buSzTx/>
              <a:buFontTx/>
              <a:buNone/>
            </a:pPr>
            <a:r>
              <a:rPr lang="en-US" altLang="en-US" sz="2000">
                <a:solidFill>
                  <a:srgbClr val="000000"/>
                </a:solidFill>
                <a:latin typeface="Nimbus Roman No9 L"/>
              </a:rPr>
              <a:t>Figure 42. Arbitration and selection on the SCSI bus.</a:t>
            </a:r>
          </a:p>
          <a:p>
            <a:pPr eaLnBrk="1" hangingPunct="1">
              <a:spcBef>
                <a:spcPct val="0"/>
              </a:spcBef>
              <a:buClrTx/>
              <a:buSzTx/>
              <a:buFontTx/>
              <a:buNone/>
            </a:pPr>
            <a:r>
              <a:rPr lang="en-US" altLang="en-US" sz="2000">
                <a:solidFill>
                  <a:srgbClr val="000000"/>
                </a:solidFill>
                <a:latin typeface="Nimbus Roman No9 L"/>
              </a:rPr>
              <a:t>	   Device 6 wins arbitration and selects device 2.</a:t>
            </a:r>
            <a:endParaRPr lang="en-US" altLang="en-US" sz="2000">
              <a:latin typeface="Constantia" panose="02030602050306030303" pitchFamily="18" charset="0"/>
            </a:endParaRPr>
          </a:p>
        </p:txBody>
      </p:sp>
      <p:sp>
        <p:nvSpPr>
          <p:cNvPr id="2" name="Date Placeholder 1"/>
          <p:cNvSpPr>
            <a:spLocks noGrp="1"/>
          </p:cNvSpPr>
          <p:nvPr>
            <p:ph type="dt" sz="quarter" idx="10"/>
          </p:nvPr>
        </p:nvSpPr>
        <p:spPr/>
        <p:txBody>
          <a:bodyPr/>
          <a:lstStyle/>
          <a:p>
            <a:pPr>
              <a:defRPr/>
            </a:pPr>
            <a:fld id="{5CCF86E5-2798-4C14-B716-29EE7492C6CD}" type="datetime1">
              <a:rPr lang="en-US"/>
              <a:pPr>
                <a:defRPr/>
              </a:pPr>
              <a:t>10/28/2016</a:t>
            </a:fld>
            <a:endParaRPr lang="en-US"/>
          </a:p>
        </p:txBody>
      </p:sp>
      <p:sp>
        <p:nvSpPr>
          <p:cNvPr id="450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600"/>
              </a:spcBef>
              <a:buClr>
                <a:schemeClr val="accent1"/>
              </a:buClr>
              <a:buSzPct val="80000"/>
              <a:buFont typeface="Wingdings 2" panose="05020102010507070707" pitchFamily="18" charset="2"/>
              <a:buChar char=""/>
              <a:defRPr sz="3200">
                <a:solidFill>
                  <a:schemeClr val="tx1"/>
                </a:solidFill>
                <a:latin typeface="Gill Sans MT" pitchFamily="34" charset="0"/>
              </a:defRPr>
            </a:lvl1pPr>
            <a:lvl2pPr marL="742950" indent="-285750">
              <a:spcBef>
                <a:spcPts val="550"/>
              </a:spcBef>
              <a:buClr>
                <a:schemeClr val="accent1"/>
              </a:buClr>
              <a:buFont typeface="Verdana" panose="020B0604030504040204" pitchFamily="34" charset="0"/>
              <a:buChar char="◦"/>
              <a:defRPr sz="2800">
                <a:solidFill>
                  <a:schemeClr val="tx1"/>
                </a:solidFill>
                <a:latin typeface="Gill Sans MT" pitchFamily="34" charset="0"/>
              </a:defRPr>
            </a:lvl2pPr>
            <a:lvl3pPr marL="1143000" indent="-228600">
              <a:spcBef>
                <a:spcPct val="20000"/>
              </a:spcBef>
              <a:buClr>
                <a:schemeClr val="accent2"/>
              </a:buClr>
              <a:buFont typeface="Wingdings 2" panose="05020102010507070707" pitchFamily="18" charset="2"/>
              <a:buChar char=""/>
              <a:defRPr sz="2400">
                <a:solidFill>
                  <a:schemeClr val="tx1"/>
                </a:solidFill>
                <a:latin typeface="Gill Sans MT" pitchFamily="34" charset="0"/>
              </a:defRPr>
            </a:lvl3pPr>
            <a:lvl4pPr marL="1600200" indent="-228600">
              <a:spcBef>
                <a:spcPct val="20000"/>
              </a:spcBef>
              <a:buClr>
                <a:srgbClr val="C32D2E"/>
              </a:buClr>
              <a:buFont typeface="Wingdings 2" panose="05020102010507070707" pitchFamily="18" charset="2"/>
              <a:buChar char=""/>
              <a:defRPr sz="2000">
                <a:solidFill>
                  <a:schemeClr val="tx1"/>
                </a:solidFill>
                <a:latin typeface="Gill Sans MT" pitchFamily="34" charset="0"/>
              </a:defRPr>
            </a:lvl4pPr>
            <a:lvl5pPr marL="2057400" indent="-228600">
              <a:spcBef>
                <a:spcPct val="20000"/>
              </a:spcBef>
              <a:buClr>
                <a:srgbClr val="84AA33"/>
              </a:buClr>
              <a:buFont typeface="Wingdings 2" panose="05020102010507070707" pitchFamily="18" charset="2"/>
              <a:buChar char=""/>
              <a:defRPr sz="2000">
                <a:solidFill>
                  <a:schemeClr val="tx1"/>
                </a:solidFill>
                <a:latin typeface="Gill Sans MT" pitchFamily="34" charset="0"/>
              </a:defRPr>
            </a:lvl5pPr>
            <a:lvl6pPr marL="25146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6pPr>
            <a:lvl7pPr marL="29718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7pPr>
            <a:lvl8pPr marL="34290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8pPr>
            <a:lvl9pPr marL="3886200" indent="-228600" eaLnBrk="0" fontAlgn="base" hangingPunct="0">
              <a:spcBef>
                <a:spcPct val="20000"/>
              </a:spcBef>
              <a:spcAft>
                <a:spcPct val="0"/>
              </a:spcAft>
              <a:buClr>
                <a:srgbClr val="84AA33"/>
              </a:buClr>
              <a:buFont typeface="Wingdings 2" panose="05020102010507070707" pitchFamily="18" charset="2"/>
              <a:buChar char=""/>
              <a:defRPr sz="2000">
                <a:solidFill>
                  <a:schemeClr val="tx1"/>
                </a:solidFill>
                <a:latin typeface="Gill Sans MT" pitchFamily="34" charset="0"/>
              </a:defRPr>
            </a:lvl9pPr>
          </a:lstStyle>
          <a:p>
            <a:pPr>
              <a:spcBef>
                <a:spcPct val="0"/>
              </a:spcBef>
              <a:buClrTx/>
              <a:buSzTx/>
              <a:buFontTx/>
              <a:buNone/>
            </a:pPr>
            <a:fld id="{607A7584-0080-4369-9F02-8DC1BB7AE5BB}" type="slidenum">
              <a:rPr lang="en-US" altLang="en-US" sz="1200">
                <a:solidFill>
                  <a:srgbClr val="B5A788"/>
                </a:solidFill>
                <a:latin typeface="Arial" panose="020B0604020202020204" pitchFamily="34" charset="0"/>
              </a:rPr>
              <a:pPr>
                <a:spcBef>
                  <a:spcPct val="0"/>
                </a:spcBef>
                <a:buClrTx/>
                <a:buSzTx/>
                <a:buFontTx/>
                <a:buNone/>
              </a:pPr>
              <a:t>34</a:t>
            </a:fld>
            <a:endParaRPr lang="en-US" altLang="en-US" sz="1200">
              <a:solidFill>
                <a:srgbClr val="B5A788"/>
              </a:solidFill>
              <a:latin typeface="Arial" panose="020B0604020202020204" pitchFamily="34" charset="0"/>
            </a:endParaRPr>
          </a:p>
        </p:txBody>
      </p:sp>
      <p:sp>
        <p:nvSpPr>
          <p:cNvPr id="3" name="TextBox 2"/>
          <p:cNvSpPr txBox="1"/>
          <p:nvPr/>
        </p:nvSpPr>
        <p:spPr>
          <a:xfrm>
            <a:off x="7436224" y="887506"/>
            <a:ext cx="4755776" cy="1569660"/>
          </a:xfrm>
          <a:prstGeom prst="rect">
            <a:avLst/>
          </a:prstGeom>
          <a:noFill/>
        </p:spPr>
        <p:txBody>
          <a:bodyPr wrap="square" rtlCol="0">
            <a:spAutoFit/>
          </a:bodyPr>
          <a:lstStyle/>
          <a:p>
            <a:r>
              <a:rPr lang="en-IN" sz="2400" dirty="0" smtClean="0">
                <a:sym typeface="Wingdings" panose="05000000000000000000" pitchFamily="2" charset="2"/>
              </a:rPr>
              <a:t></a:t>
            </a:r>
            <a:r>
              <a:rPr lang="en-IN" sz="2400" dirty="0" smtClean="0"/>
              <a:t>2 and 6 compete 6 wins(Priority)</a:t>
            </a:r>
          </a:p>
          <a:p>
            <a:endParaRPr lang="en-IN" sz="2400" dirty="0"/>
          </a:p>
          <a:p>
            <a:r>
              <a:rPr lang="en-IN" sz="2400" dirty="0" smtClean="0">
                <a:sym typeface="Wingdings" panose="05000000000000000000" pitchFamily="2" charset="2"/>
              </a:rPr>
              <a:t></a:t>
            </a:r>
            <a:r>
              <a:rPr lang="en-IN" sz="2400" dirty="0" smtClean="0"/>
              <a:t>2 and 5 compete 5 wins as 6 wants to connect to 5</a:t>
            </a:r>
            <a:endParaRPr lang="en-IN" sz="2400" dirty="0"/>
          </a:p>
        </p:txBody>
      </p:sp>
    </p:spTree>
    <p:extLst>
      <p:ext uri="{BB962C8B-B14F-4D97-AF65-F5344CB8AC3E}">
        <p14:creationId xmlns:p14="http://schemas.microsoft.com/office/powerpoint/2010/main" val="30670488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18216"/>
          </a:xfrm>
        </p:spPr>
        <p:txBody>
          <a:bodyPr/>
          <a:lstStyle/>
          <a:p>
            <a:r>
              <a:rPr lang="en-IN" b="1" dirty="0" smtClean="0"/>
              <a:t>UNIVERSAL SERIAL BUS (USB)</a:t>
            </a:r>
            <a:endParaRPr lang="en-IN" b="1" dirty="0"/>
          </a:p>
        </p:txBody>
      </p:sp>
      <p:sp>
        <p:nvSpPr>
          <p:cNvPr id="3" name="Content Placeholder 2"/>
          <p:cNvSpPr>
            <a:spLocks noGrp="1"/>
          </p:cNvSpPr>
          <p:nvPr>
            <p:ph idx="1"/>
          </p:nvPr>
        </p:nvSpPr>
        <p:spPr>
          <a:xfrm>
            <a:off x="322729" y="818216"/>
            <a:ext cx="11551024" cy="5918760"/>
          </a:xfrm>
        </p:spPr>
        <p:txBody>
          <a:bodyPr/>
          <a:lstStyle/>
          <a:p>
            <a:pPr marL="0" indent="0">
              <a:buNone/>
            </a:pPr>
            <a:endParaRPr lang="en-IN" dirty="0" smtClean="0"/>
          </a:p>
          <a:p>
            <a:r>
              <a:rPr lang="en-IN" dirty="0" smtClean="0"/>
              <a:t>USB has been designed to meet following objectives</a:t>
            </a:r>
          </a:p>
          <a:p>
            <a:pPr marL="0" indent="0">
              <a:buNone/>
            </a:pPr>
            <a:endParaRPr lang="en-IN" dirty="0" smtClean="0"/>
          </a:p>
          <a:p>
            <a:pPr marL="0" indent="0">
              <a:buNone/>
            </a:pPr>
            <a:r>
              <a:rPr lang="en-IN" dirty="0" smtClean="0">
                <a:sym typeface="Wingdings" panose="05000000000000000000" pitchFamily="2" charset="2"/>
              </a:rPr>
              <a:t>Provides simple low cost, easy to use interconnection system that overcomes the difficulties due to the </a:t>
            </a:r>
            <a:r>
              <a:rPr lang="en-IN" dirty="0" smtClean="0">
                <a:solidFill>
                  <a:srgbClr val="FF0000"/>
                </a:solidFill>
                <a:sym typeface="Wingdings" panose="05000000000000000000" pitchFamily="2" charset="2"/>
              </a:rPr>
              <a:t>limited number of IO </a:t>
            </a:r>
            <a:r>
              <a:rPr lang="en-IN" dirty="0" smtClean="0">
                <a:sym typeface="Wingdings" panose="05000000000000000000" pitchFamily="2" charset="2"/>
              </a:rPr>
              <a:t>ports available on computer</a:t>
            </a:r>
          </a:p>
          <a:p>
            <a:pPr marL="0" indent="0">
              <a:buNone/>
            </a:pPr>
            <a:r>
              <a:rPr lang="en-IN" dirty="0" smtClean="0">
                <a:sym typeface="Wingdings" panose="05000000000000000000" pitchFamily="2" charset="2"/>
              </a:rPr>
              <a:t>Accommodate wide range of  </a:t>
            </a:r>
            <a:r>
              <a:rPr lang="en-IN" dirty="0" smtClean="0">
                <a:solidFill>
                  <a:srgbClr val="FF0000"/>
                </a:solidFill>
                <a:sym typeface="Wingdings" panose="05000000000000000000" pitchFamily="2" charset="2"/>
              </a:rPr>
              <a:t>data transfer characteristics  </a:t>
            </a:r>
            <a:r>
              <a:rPr lang="en-IN" dirty="0" smtClean="0">
                <a:sym typeface="Wingdings" panose="05000000000000000000" pitchFamily="2" charset="2"/>
              </a:rPr>
              <a:t>for IO devices, including telephone and internet connections</a:t>
            </a:r>
          </a:p>
          <a:p>
            <a:pPr marL="0" indent="0">
              <a:buNone/>
            </a:pPr>
            <a:r>
              <a:rPr lang="en-IN" dirty="0" smtClean="0">
                <a:sym typeface="Wingdings" panose="05000000000000000000" pitchFamily="2" charset="2"/>
              </a:rPr>
              <a:t>Enhance user convenience through </a:t>
            </a:r>
            <a:r>
              <a:rPr lang="en-IN" dirty="0" smtClean="0">
                <a:solidFill>
                  <a:srgbClr val="FF0000"/>
                </a:solidFill>
                <a:sym typeface="Wingdings" panose="05000000000000000000" pitchFamily="2" charset="2"/>
              </a:rPr>
              <a:t>PLUG and PLAY </a:t>
            </a:r>
            <a:r>
              <a:rPr lang="en-IN" dirty="0" smtClean="0">
                <a:sym typeface="Wingdings" panose="05000000000000000000" pitchFamily="2" charset="2"/>
              </a:rPr>
              <a:t>mode of operation</a:t>
            </a:r>
            <a:endParaRPr lang="en-IN" dirty="0" smtClean="0"/>
          </a:p>
          <a:p>
            <a:endParaRPr lang="en-IN" dirty="0"/>
          </a:p>
        </p:txBody>
      </p:sp>
    </p:spTree>
    <p:extLst>
      <p:ext uri="{BB962C8B-B14F-4D97-AF65-F5344CB8AC3E}">
        <p14:creationId xmlns:p14="http://schemas.microsoft.com/office/powerpoint/2010/main" val="158810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45459"/>
          </a:xfrm>
        </p:spPr>
        <p:txBody>
          <a:bodyPr>
            <a:normAutofit fontScale="90000"/>
          </a:bodyPr>
          <a:lstStyle/>
          <a:p>
            <a:r>
              <a:rPr lang="en-IN" dirty="0" smtClean="0">
                <a:solidFill>
                  <a:srgbClr val="FF0000"/>
                </a:solidFill>
              </a:rPr>
              <a:t>Port limitations</a:t>
            </a:r>
            <a:endParaRPr lang="en-IN" dirty="0">
              <a:solidFill>
                <a:srgbClr val="FF0000"/>
              </a:solidFill>
            </a:endParaRPr>
          </a:p>
        </p:txBody>
      </p:sp>
      <p:sp>
        <p:nvSpPr>
          <p:cNvPr id="3" name="Content Placeholder 2"/>
          <p:cNvSpPr>
            <a:spLocks noGrp="1"/>
          </p:cNvSpPr>
          <p:nvPr>
            <p:ph idx="1"/>
          </p:nvPr>
        </p:nvSpPr>
        <p:spPr>
          <a:xfrm>
            <a:off x="394447" y="645459"/>
            <a:ext cx="10515600" cy="4351338"/>
          </a:xfrm>
        </p:spPr>
        <p:txBody>
          <a:bodyPr/>
          <a:lstStyle/>
          <a:p>
            <a:r>
              <a:rPr lang="en-IN" dirty="0" smtClean="0"/>
              <a:t>Low to medium speed of devices can be connected to computer</a:t>
            </a:r>
          </a:p>
          <a:p>
            <a:r>
              <a:rPr lang="en-IN" dirty="0" smtClean="0"/>
              <a:t>Few ports provided</a:t>
            </a:r>
          </a:p>
          <a:p>
            <a:pPr marL="365760" indent="-283464">
              <a:buFont typeface="Wingdings 2"/>
              <a:buChar char=""/>
              <a:defRPr/>
            </a:pPr>
            <a:r>
              <a:rPr lang="en-US" dirty="0">
                <a:latin typeface="Calibri" pitchFamily="34" charset="0"/>
                <a:cs typeface="Calibri" pitchFamily="34" charset="0"/>
              </a:rPr>
              <a:t>To add new ports, the user must open the computer box to gain access to the internal expansion bus and install a new interface card. The user must also need to know how to configure the device and the software.</a:t>
            </a:r>
          </a:p>
          <a:p>
            <a:pPr marL="365760" indent="-283464">
              <a:buFont typeface="Wingdings 2"/>
              <a:buChar char=""/>
              <a:defRPr/>
            </a:pPr>
            <a:r>
              <a:rPr lang="en-US" dirty="0">
                <a:latin typeface="Calibri" pitchFamily="34" charset="0"/>
                <a:cs typeface="Calibri" pitchFamily="34" charset="0"/>
              </a:rPr>
              <a:t>A USB makes it possible to add many devices to a computer system at any time without opening the computer box.</a:t>
            </a:r>
            <a:endParaRPr lang="en-IN" dirty="0"/>
          </a:p>
        </p:txBody>
      </p:sp>
      <p:pic>
        <p:nvPicPr>
          <p:cNvPr id="4" name="Picture 2" descr="http://www.cisco.com/warp/public/cc/pd/fw/sqfw500/prodlit/cimpx_ds/cimpx_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906" y="4623641"/>
            <a:ext cx="5600700" cy="197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p:cNvSpPr txBox="1">
            <a:spLocks noChangeArrowheads="1"/>
          </p:cNvSpPr>
          <p:nvPr/>
        </p:nvSpPr>
        <p:spPr bwMode="auto">
          <a:xfrm>
            <a:off x="1143000" y="5486400"/>
            <a:ext cx="2209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t>Cisco PIX 64-Bit/66-MHz 4-Port Fast Ethernet </a:t>
            </a:r>
            <a:r>
              <a:rPr lang="en-US" altLang="en-US" b="1" dirty="0"/>
              <a:t>Interface Card</a:t>
            </a:r>
            <a:endParaRPr lang="en-US" altLang="en-US" dirty="0"/>
          </a:p>
        </p:txBody>
      </p:sp>
    </p:spTree>
    <p:extLst>
      <p:ext uri="{BB962C8B-B14F-4D97-AF65-F5344CB8AC3E}">
        <p14:creationId xmlns:p14="http://schemas.microsoft.com/office/powerpoint/2010/main" val="3755444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a:xfrm>
            <a:off x="685800" y="860612"/>
            <a:ext cx="9982200" cy="2873188"/>
          </a:xfrm>
        </p:spPr>
        <p:txBody>
          <a:bodyPr/>
          <a:lstStyle/>
          <a:p>
            <a:pPr eaLnBrk="1" hangingPunct="1"/>
            <a:r>
              <a:rPr lang="en-US" altLang="en-US" sz="2200" dirty="0">
                <a:latin typeface="Calibri" panose="020F0502020204030204" pitchFamily="34" charset="0"/>
                <a:ea typeface="Calibri" panose="020F0502020204030204" pitchFamily="34" charset="0"/>
                <a:cs typeface="Calibri" panose="020F0502020204030204" pitchFamily="34" charset="0"/>
              </a:rPr>
              <a:t>The </a:t>
            </a:r>
            <a:r>
              <a:rPr lang="en-US" altLang="en-US" sz="2200" i="1" dirty="0">
                <a:solidFill>
                  <a:srgbClr val="00B050"/>
                </a:solidFill>
                <a:latin typeface="Calibri" panose="020F0502020204030204" pitchFamily="34" charset="0"/>
                <a:ea typeface="Calibri" panose="020F0502020204030204" pitchFamily="34" charset="0"/>
                <a:cs typeface="Calibri" panose="020F0502020204030204" pitchFamily="34" charset="0"/>
              </a:rPr>
              <a:t>plug-and-play</a:t>
            </a:r>
            <a:r>
              <a:rPr lang="en-US" altLang="en-US" sz="2200" dirty="0">
                <a:solidFill>
                  <a:srgbClr val="00B050"/>
                </a:solidFill>
                <a:latin typeface="Calibri" panose="020F0502020204030204" pitchFamily="34" charset="0"/>
                <a:ea typeface="Calibri" panose="020F0502020204030204" pitchFamily="34" charset="0"/>
                <a:cs typeface="Calibri" panose="020F0502020204030204" pitchFamily="34" charset="0"/>
              </a:rPr>
              <a:t> </a:t>
            </a:r>
            <a:r>
              <a:rPr lang="en-US" altLang="en-US" sz="2200" dirty="0">
                <a:latin typeface="Calibri" panose="020F0502020204030204" pitchFamily="34" charset="0"/>
                <a:ea typeface="Calibri" panose="020F0502020204030204" pitchFamily="34" charset="0"/>
                <a:cs typeface="Calibri" panose="020F0502020204030204" pitchFamily="34" charset="0"/>
              </a:rPr>
              <a:t>feature means that a new device (</a:t>
            </a:r>
            <a:r>
              <a:rPr lang="en-US" altLang="en-US" sz="2200" dirty="0" err="1">
                <a:latin typeface="Calibri" panose="020F0502020204030204" pitchFamily="34" charset="0"/>
                <a:ea typeface="Calibri" panose="020F0502020204030204" pitchFamily="34" charset="0"/>
                <a:cs typeface="Calibri" panose="020F0502020204030204" pitchFamily="34" charset="0"/>
              </a:rPr>
              <a:t>eg</a:t>
            </a:r>
            <a:r>
              <a:rPr lang="en-US" altLang="en-US" sz="2200" dirty="0">
                <a:latin typeface="Calibri" panose="020F0502020204030204" pitchFamily="34" charset="0"/>
                <a:ea typeface="Calibri" panose="020F0502020204030204" pitchFamily="34" charset="0"/>
                <a:cs typeface="Calibri" panose="020F0502020204030204" pitchFamily="34" charset="0"/>
              </a:rPr>
              <a:t>: speaker) can be connected at any time while the system is operating.</a:t>
            </a:r>
          </a:p>
          <a:p>
            <a:pPr eaLnBrk="1" hangingPunct="1"/>
            <a:r>
              <a:rPr lang="en-US" altLang="en-US" sz="2200" dirty="0">
                <a:latin typeface="Calibri" panose="020F0502020204030204" pitchFamily="34" charset="0"/>
                <a:ea typeface="Calibri" panose="020F0502020204030204" pitchFamily="34" charset="0"/>
                <a:cs typeface="Calibri" panose="020F0502020204030204" pitchFamily="34" charset="0"/>
              </a:rPr>
              <a:t>The system should </a:t>
            </a:r>
            <a:r>
              <a:rPr lang="en-US" altLang="en-US" sz="2200" dirty="0">
                <a:solidFill>
                  <a:srgbClr val="00B050"/>
                </a:solidFill>
                <a:latin typeface="Calibri" panose="020F0502020204030204" pitchFamily="34" charset="0"/>
                <a:ea typeface="Calibri" panose="020F0502020204030204" pitchFamily="34" charset="0"/>
                <a:cs typeface="Calibri" panose="020F0502020204030204" pitchFamily="34" charset="0"/>
              </a:rPr>
              <a:t>detect</a:t>
            </a:r>
            <a:r>
              <a:rPr lang="en-US" altLang="en-US" sz="2200" dirty="0">
                <a:latin typeface="Calibri" panose="020F0502020204030204" pitchFamily="34" charset="0"/>
                <a:ea typeface="Calibri" panose="020F0502020204030204" pitchFamily="34" charset="0"/>
                <a:cs typeface="Calibri" panose="020F0502020204030204" pitchFamily="34" charset="0"/>
              </a:rPr>
              <a:t> the existence of this new </a:t>
            </a:r>
            <a:r>
              <a:rPr lang="en-US" altLang="en-US" sz="2200" dirty="0">
                <a:solidFill>
                  <a:srgbClr val="00B050"/>
                </a:solidFill>
                <a:latin typeface="Calibri" panose="020F0502020204030204" pitchFamily="34" charset="0"/>
                <a:ea typeface="Calibri" panose="020F0502020204030204" pitchFamily="34" charset="0"/>
                <a:cs typeface="Calibri" panose="020F0502020204030204" pitchFamily="34" charset="0"/>
              </a:rPr>
              <a:t>device automatically</a:t>
            </a:r>
            <a:r>
              <a:rPr lang="en-US" altLang="en-US" sz="2200" dirty="0">
                <a:latin typeface="Calibri" panose="020F0502020204030204" pitchFamily="34" charset="0"/>
                <a:ea typeface="Calibri" panose="020F0502020204030204" pitchFamily="34" charset="0"/>
                <a:cs typeface="Calibri" panose="020F0502020204030204" pitchFamily="34" charset="0"/>
              </a:rPr>
              <a:t>, identify the appropriate </a:t>
            </a:r>
            <a:r>
              <a:rPr lang="en-US" altLang="en-US" sz="2200" dirty="0">
                <a:solidFill>
                  <a:srgbClr val="00B050"/>
                </a:solidFill>
                <a:latin typeface="Calibri" panose="020F0502020204030204" pitchFamily="34" charset="0"/>
                <a:ea typeface="Calibri" panose="020F0502020204030204" pitchFamily="34" charset="0"/>
                <a:cs typeface="Calibri" panose="020F0502020204030204" pitchFamily="34" charset="0"/>
              </a:rPr>
              <a:t>device-driver</a:t>
            </a:r>
            <a:r>
              <a:rPr lang="en-US" altLang="en-US" sz="2200" dirty="0">
                <a:latin typeface="Calibri" panose="020F0502020204030204" pitchFamily="34" charset="0"/>
                <a:ea typeface="Calibri" panose="020F0502020204030204" pitchFamily="34" charset="0"/>
                <a:cs typeface="Calibri" panose="020F0502020204030204" pitchFamily="34" charset="0"/>
              </a:rPr>
              <a:t> software and any other facilities needed to service that device and establish the appropriate addresses and logical connections to enable them to communicate.</a:t>
            </a:r>
          </a:p>
          <a:p>
            <a:pPr eaLnBrk="1" hangingPunct="1"/>
            <a:r>
              <a:rPr lang="en-US" altLang="en-US" sz="2200" dirty="0">
                <a:latin typeface="Calibri" panose="020F0502020204030204" pitchFamily="34" charset="0"/>
                <a:ea typeface="Calibri" panose="020F0502020204030204" pitchFamily="34" charset="0"/>
                <a:cs typeface="Calibri" panose="020F0502020204030204" pitchFamily="34" charset="0"/>
              </a:rPr>
              <a:t>One of the primary objectives of the design of the USB has been to provide a plug-and-play capability.</a:t>
            </a:r>
          </a:p>
        </p:txBody>
      </p:sp>
      <p:pic>
        <p:nvPicPr>
          <p:cNvPr id="22530" name="Picture 2" descr="http://3.bp.blogspot.com/_HCccvkg-eTk/S7TXAZL3BsI/AAAAAAAAAPo/5EwYq8oN8HU/s1600/Altec-Lansing-Orbit-USB-Speaker.jpg"/>
          <p:cNvPicPr>
            <a:picLocks noChangeAspect="1" noChangeArrowheads="1"/>
          </p:cNvPicPr>
          <p:nvPr/>
        </p:nvPicPr>
        <p:blipFill>
          <a:blip r:embed="rId2"/>
          <a:srcRect/>
          <a:stretch>
            <a:fillRect/>
          </a:stretch>
        </p:blipFill>
        <p:spPr bwMode="auto">
          <a:xfrm>
            <a:off x="2098676" y="4456114"/>
            <a:ext cx="3768725" cy="2249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532" name="Picture 4" descr="http://www.emel.com/images/usb_scanner.jpg"/>
          <p:cNvPicPr>
            <a:picLocks noChangeAspect="1" noChangeArrowheads="1"/>
          </p:cNvPicPr>
          <p:nvPr/>
        </p:nvPicPr>
        <p:blipFill>
          <a:blip r:embed="rId3"/>
          <a:srcRect/>
          <a:stretch>
            <a:fillRect/>
          </a:stretch>
        </p:blipFill>
        <p:spPr bwMode="auto">
          <a:xfrm>
            <a:off x="6153150" y="4724400"/>
            <a:ext cx="4286250" cy="19430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7109" name="TextBox 5"/>
          <p:cNvSpPr txBox="1">
            <a:spLocks noChangeArrowheads="1"/>
          </p:cNvSpPr>
          <p:nvPr/>
        </p:nvSpPr>
        <p:spPr bwMode="auto">
          <a:xfrm>
            <a:off x="9144000" y="3800476"/>
            <a:ext cx="1295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Veho USB negative scanner</a:t>
            </a:r>
          </a:p>
        </p:txBody>
      </p:sp>
      <p:sp>
        <p:nvSpPr>
          <p:cNvPr id="47110" name="TextBox 6"/>
          <p:cNvSpPr txBox="1">
            <a:spLocks noChangeArrowheads="1"/>
          </p:cNvSpPr>
          <p:nvPr/>
        </p:nvSpPr>
        <p:spPr bwMode="auto">
          <a:xfrm>
            <a:off x="2286000" y="3810001"/>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Altec USB Speaker</a:t>
            </a:r>
          </a:p>
        </p:txBody>
      </p:sp>
      <p:sp>
        <p:nvSpPr>
          <p:cNvPr id="9" name="Slide Number Placeholder 8"/>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44A8B30-1955-47CB-A58E-98235F4BD64F}" type="slidenum">
              <a:rPr lang="en-US" altLang="en-US">
                <a:solidFill>
                  <a:srgbClr val="B5A788"/>
                </a:solidFill>
              </a:rPr>
              <a:pPr eaLnBrk="1" hangingPunct="1"/>
              <a:t>37</a:t>
            </a:fld>
            <a:endParaRPr lang="en-US" altLang="en-US">
              <a:solidFill>
                <a:srgbClr val="B5A788"/>
              </a:solidFill>
            </a:endParaRPr>
          </a:p>
        </p:txBody>
      </p:sp>
      <p:sp>
        <p:nvSpPr>
          <p:cNvPr id="10" name="Title 1"/>
          <p:cNvSpPr>
            <a:spLocks noGrp="1"/>
          </p:cNvSpPr>
          <p:nvPr>
            <p:ph type="title"/>
          </p:nvPr>
        </p:nvSpPr>
        <p:spPr>
          <a:xfrm>
            <a:off x="685800" y="114112"/>
            <a:ext cx="10515600" cy="670299"/>
          </a:xfrm>
        </p:spPr>
        <p:txBody>
          <a:bodyPr>
            <a:normAutofit fontScale="90000"/>
          </a:bodyPr>
          <a:lstStyle/>
          <a:p>
            <a:r>
              <a:rPr lang="en-IN" dirty="0" smtClean="0">
                <a:solidFill>
                  <a:srgbClr val="FF0000"/>
                </a:solidFill>
              </a:rPr>
              <a:t>Plug and Play</a:t>
            </a:r>
            <a:endParaRPr lang="en-IN" dirty="0">
              <a:solidFill>
                <a:srgbClr val="FF0000"/>
              </a:solidFill>
            </a:endParaRPr>
          </a:p>
        </p:txBody>
      </p:sp>
    </p:spTree>
    <p:extLst>
      <p:ext uri="{BB962C8B-B14F-4D97-AF65-F5344CB8AC3E}">
        <p14:creationId xmlns:p14="http://schemas.microsoft.com/office/powerpoint/2010/main" val="10117840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274638"/>
            <a:ext cx="6781800" cy="792162"/>
          </a:xfrm>
        </p:spPr>
        <p:txBody>
          <a:bodyPr/>
          <a:lstStyle/>
          <a:p>
            <a:pPr>
              <a:defRPr/>
            </a:pPr>
            <a:r>
              <a:rPr lang="en-US" dirty="0" smtClean="0">
                <a:solidFill>
                  <a:schemeClr val="tx2">
                    <a:satMod val="130000"/>
                  </a:schemeClr>
                </a:solidFill>
              </a:rPr>
              <a:t>USB Connectors</a:t>
            </a:r>
            <a:endParaRPr lang="en-US" dirty="0">
              <a:solidFill>
                <a:schemeClr val="tx2">
                  <a:satMod val="130000"/>
                </a:schemeClr>
              </a:solidFill>
            </a:endParaRPr>
          </a:p>
        </p:txBody>
      </p:sp>
      <p:sp>
        <p:nvSpPr>
          <p:cNvPr id="3" name="Date Placeholder 2"/>
          <p:cNvSpPr>
            <a:spLocks noGrp="1"/>
          </p:cNvSpPr>
          <p:nvPr>
            <p:ph type="dt" sz="quarter" idx="10"/>
          </p:nvPr>
        </p:nvSpPr>
        <p:spPr/>
        <p:txBody>
          <a:bodyPr/>
          <a:lstStyle/>
          <a:p>
            <a:pPr>
              <a:defRPr/>
            </a:pPr>
            <a:fld id="{C96C3FD8-4C25-485B-986B-552E870E8E90}" type="datetime1">
              <a:rPr lang="en-US"/>
              <a:pPr>
                <a:defRPr/>
              </a:pPr>
              <a:t>10/28/2016</a:t>
            </a:fld>
            <a:endParaRPr lang="en-US"/>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A88F96-E98C-4482-8A05-A4FBAC335868}" type="slidenum">
              <a:rPr lang="en-US" altLang="en-US">
                <a:solidFill>
                  <a:srgbClr val="B5A788"/>
                </a:solidFill>
              </a:rPr>
              <a:pPr eaLnBrk="1" hangingPunct="1"/>
              <a:t>38</a:t>
            </a:fld>
            <a:endParaRPr lang="en-US" altLang="en-US">
              <a:solidFill>
                <a:srgbClr val="B5A788"/>
              </a:solidFill>
            </a:endParaRPr>
          </a:p>
        </p:txBody>
      </p:sp>
      <p:pic>
        <p:nvPicPr>
          <p:cNvPr id="48133" name="Picture 2" descr="http://upload.wikimedia.org/wikipedia/commons/thumb/d/d6/Usb_connectors.JPG/400px-Usb_connecto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524001"/>
            <a:ext cx="38100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4" descr="http://upload.wikimedia.org/wikipedia/en/thumb/c/c8/Certified_Hi-Speed_USB.svg/220px-Certified_Hi-Speed_USB.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524001"/>
            <a:ext cx="20955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6" descr="http://upload.wikimedia.org/wikipedia/en/thumb/0/0c/SuperSpeed_USB.svg/220px-SuperSpeed_USB.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3810001"/>
            <a:ext cx="20955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8" descr="USB 3.0 A-Typ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581400"/>
            <a:ext cx="123825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10" descr="USB 3.0 optical connec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1" y="3429000"/>
            <a:ext cx="185737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12" descr="USB 3.0 Micro 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3733800"/>
            <a:ext cx="123825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4" descr="http://t1.gstatic.com/images?q=tbn:ANd9GcSvu1WFLRtFvk8AofNYLlG_H9Xy4Y_43Fh_WYrcY26i5FyLrTQ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5105400"/>
            <a:ext cx="367665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0" name="TextBox 11"/>
          <p:cNvSpPr txBox="1">
            <a:spLocks noChangeArrowheads="1"/>
          </p:cNvSpPr>
          <p:nvPr/>
        </p:nvSpPr>
        <p:spPr bwMode="auto">
          <a:xfrm>
            <a:off x="8153400" y="50292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entury Schoolbook" pitchFamily="18" charset="0"/>
              </a:rPr>
              <a:t>USB 3.0</a:t>
            </a:r>
          </a:p>
        </p:txBody>
      </p:sp>
      <p:sp>
        <p:nvSpPr>
          <p:cNvPr id="48141" name="TextBox 12"/>
          <p:cNvSpPr txBox="1">
            <a:spLocks noChangeArrowheads="1"/>
          </p:cNvSpPr>
          <p:nvPr/>
        </p:nvSpPr>
        <p:spPr bwMode="auto">
          <a:xfrm>
            <a:off x="7162800" y="27432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entury Schoolbook" pitchFamily="18" charset="0"/>
              </a:rPr>
              <a:t>USB 2.0</a:t>
            </a:r>
          </a:p>
        </p:txBody>
      </p:sp>
    </p:spTree>
    <p:extLst>
      <p:ext uri="{BB962C8B-B14F-4D97-AF65-F5344CB8AC3E}">
        <p14:creationId xmlns:p14="http://schemas.microsoft.com/office/powerpoint/2010/main" val="3811170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630"/>
            <a:ext cx="10515600" cy="670299"/>
          </a:xfrm>
        </p:spPr>
        <p:txBody>
          <a:bodyPr>
            <a:normAutofit fontScale="90000"/>
          </a:bodyPr>
          <a:lstStyle/>
          <a:p>
            <a:r>
              <a:rPr lang="en-IN" dirty="0" smtClean="0">
                <a:solidFill>
                  <a:srgbClr val="FF0000"/>
                </a:solidFill>
              </a:rPr>
              <a:t>USB Architecture </a:t>
            </a:r>
            <a:endParaRPr lang="en-IN" dirty="0">
              <a:solidFill>
                <a:srgbClr val="FF0000"/>
              </a:solidFill>
            </a:endParaRPr>
          </a:p>
        </p:txBody>
      </p:sp>
      <p:sp>
        <p:nvSpPr>
          <p:cNvPr id="3" name="Content Placeholder 2"/>
          <p:cNvSpPr>
            <a:spLocks noGrp="1"/>
          </p:cNvSpPr>
          <p:nvPr>
            <p:ph idx="1"/>
          </p:nvPr>
        </p:nvSpPr>
        <p:spPr>
          <a:xfrm>
            <a:off x="430306" y="914400"/>
            <a:ext cx="11147612" cy="5661211"/>
          </a:xfrm>
        </p:spPr>
        <p:txBody>
          <a:bodyPr>
            <a:normAutofit fontScale="92500" lnSpcReduction="10000"/>
          </a:bodyPr>
          <a:lstStyle/>
          <a:p>
            <a:pPr marL="274320" indent="-274320">
              <a:buClr>
                <a:schemeClr val="accent3"/>
              </a:buClr>
              <a:buFont typeface="Wingdings 2"/>
              <a:buChar char=""/>
              <a:defRPr/>
            </a:pPr>
            <a:r>
              <a:rPr lang="en-US" dirty="0">
                <a:latin typeface="Calibri" pitchFamily="34" charset="0"/>
                <a:cs typeface="Calibri" pitchFamily="34" charset="0"/>
              </a:rPr>
              <a:t>To accommodate a large number of devices that can be added or removed at any time, the </a:t>
            </a:r>
            <a:r>
              <a:rPr lang="en-US" dirty="0">
                <a:solidFill>
                  <a:srgbClr val="00B050"/>
                </a:solidFill>
                <a:latin typeface="Calibri" pitchFamily="34" charset="0"/>
                <a:cs typeface="Calibri" pitchFamily="34" charset="0"/>
              </a:rPr>
              <a:t>USB has the </a:t>
            </a:r>
            <a:r>
              <a:rPr lang="en-US" b="1" dirty="0">
                <a:solidFill>
                  <a:srgbClr val="00B050"/>
                </a:solidFill>
                <a:latin typeface="Calibri" pitchFamily="34" charset="0"/>
                <a:cs typeface="Calibri" pitchFamily="34" charset="0"/>
              </a:rPr>
              <a:t>tree structure</a:t>
            </a:r>
            <a:r>
              <a:rPr lang="en-US" dirty="0">
                <a:solidFill>
                  <a:srgbClr val="00B050"/>
                </a:solidFill>
                <a:latin typeface="Calibri" pitchFamily="34" charset="0"/>
                <a:cs typeface="Calibri" pitchFamily="34" charset="0"/>
              </a:rPr>
              <a:t>.</a:t>
            </a:r>
          </a:p>
          <a:p>
            <a:pPr marL="274320" indent="-274320">
              <a:buClr>
                <a:schemeClr val="accent3"/>
              </a:buClr>
              <a:buFont typeface="Wingdings 2"/>
              <a:buChar char=""/>
              <a:defRPr/>
            </a:pPr>
            <a:r>
              <a:rPr lang="en-US" dirty="0">
                <a:latin typeface="Calibri" pitchFamily="34" charset="0"/>
                <a:cs typeface="Calibri" pitchFamily="34" charset="0"/>
              </a:rPr>
              <a:t>Each </a:t>
            </a:r>
            <a:r>
              <a:rPr lang="en-US" dirty="0">
                <a:solidFill>
                  <a:srgbClr val="00B050"/>
                </a:solidFill>
                <a:latin typeface="Calibri" pitchFamily="34" charset="0"/>
                <a:cs typeface="Calibri" pitchFamily="34" charset="0"/>
              </a:rPr>
              <a:t>node</a:t>
            </a:r>
            <a:r>
              <a:rPr lang="en-US" dirty="0">
                <a:latin typeface="Calibri" pitchFamily="34" charset="0"/>
                <a:cs typeface="Calibri" pitchFamily="34" charset="0"/>
              </a:rPr>
              <a:t> of the tree has a device called </a:t>
            </a:r>
            <a:r>
              <a:rPr lang="en-US" dirty="0">
                <a:solidFill>
                  <a:srgbClr val="00B050"/>
                </a:solidFill>
                <a:latin typeface="Calibri" pitchFamily="34" charset="0"/>
                <a:cs typeface="Calibri" pitchFamily="34" charset="0"/>
              </a:rPr>
              <a:t>a </a:t>
            </a:r>
            <a:r>
              <a:rPr lang="en-US" b="1" dirty="0">
                <a:solidFill>
                  <a:srgbClr val="00B050"/>
                </a:solidFill>
                <a:latin typeface="Calibri" pitchFamily="34" charset="0"/>
                <a:cs typeface="Calibri" pitchFamily="34" charset="0"/>
              </a:rPr>
              <a:t>hub</a:t>
            </a:r>
            <a:r>
              <a:rPr lang="en-US" dirty="0">
                <a:solidFill>
                  <a:srgbClr val="00B050"/>
                </a:solidFill>
                <a:latin typeface="Calibri" pitchFamily="34" charset="0"/>
                <a:cs typeface="Calibri" pitchFamily="34" charset="0"/>
              </a:rPr>
              <a:t>, </a:t>
            </a:r>
            <a:r>
              <a:rPr lang="en-US" dirty="0">
                <a:latin typeface="Calibri" pitchFamily="34" charset="0"/>
                <a:cs typeface="Calibri" pitchFamily="34" charset="0"/>
              </a:rPr>
              <a:t>which acts as an intermediate control point between the host and the I/O devices. At the root of the tree, a </a:t>
            </a:r>
            <a:r>
              <a:rPr lang="en-US" b="1" dirty="0">
                <a:latin typeface="Calibri" pitchFamily="34" charset="0"/>
                <a:cs typeface="Calibri" pitchFamily="34" charset="0"/>
              </a:rPr>
              <a:t>root hub </a:t>
            </a:r>
            <a:r>
              <a:rPr lang="en-US" dirty="0">
                <a:latin typeface="Calibri" pitchFamily="34" charset="0"/>
                <a:cs typeface="Calibri" pitchFamily="34" charset="0"/>
              </a:rPr>
              <a:t>connects the entire tree to the host computer. The leaves of the tree are </a:t>
            </a:r>
            <a:r>
              <a:rPr lang="en-US" dirty="0">
                <a:solidFill>
                  <a:srgbClr val="00B050"/>
                </a:solidFill>
                <a:latin typeface="Calibri" pitchFamily="34" charset="0"/>
                <a:cs typeface="Calibri" pitchFamily="34" charset="0"/>
              </a:rPr>
              <a:t>the I/O devices being </a:t>
            </a:r>
            <a:r>
              <a:rPr lang="en-US" dirty="0">
                <a:latin typeface="Calibri" pitchFamily="34" charset="0"/>
                <a:cs typeface="Calibri" pitchFamily="34" charset="0"/>
              </a:rPr>
              <a:t>served (</a:t>
            </a:r>
            <a:r>
              <a:rPr lang="en-US" dirty="0" err="1">
                <a:latin typeface="Calibri" pitchFamily="34" charset="0"/>
                <a:cs typeface="Calibri" pitchFamily="34" charset="0"/>
              </a:rPr>
              <a:t>eg</a:t>
            </a:r>
            <a:r>
              <a:rPr lang="en-US" dirty="0">
                <a:latin typeface="Calibri" pitchFamily="34" charset="0"/>
                <a:cs typeface="Calibri" pitchFamily="34" charset="0"/>
              </a:rPr>
              <a:t>: keyboard, Internet connection, speaker, or digital TV) </a:t>
            </a:r>
          </a:p>
          <a:p>
            <a:pPr marL="274320" indent="-274320">
              <a:buClr>
                <a:schemeClr val="accent3"/>
              </a:buClr>
              <a:buFont typeface="Wingdings 2"/>
              <a:buChar char=""/>
              <a:defRPr/>
            </a:pPr>
            <a:r>
              <a:rPr lang="en-US" dirty="0">
                <a:latin typeface="Calibri" pitchFamily="34" charset="0"/>
                <a:cs typeface="Calibri" pitchFamily="34" charset="0"/>
              </a:rPr>
              <a:t>In normal operation, a hub copies a message that it receives from its upstream connection to all its downstream ports. As a result, a message sent by the host computer </a:t>
            </a:r>
            <a:r>
              <a:rPr lang="en-US" dirty="0">
                <a:solidFill>
                  <a:srgbClr val="00B050"/>
                </a:solidFill>
                <a:latin typeface="Calibri" pitchFamily="34" charset="0"/>
                <a:cs typeface="Calibri" pitchFamily="34" charset="0"/>
              </a:rPr>
              <a:t>is broadcast </a:t>
            </a:r>
            <a:r>
              <a:rPr lang="en-US" dirty="0">
                <a:latin typeface="Calibri" pitchFamily="34" charset="0"/>
                <a:cs typeface="Calibri" pitchFamily="34" charset="0"/>
              </a:rPr>
              <a:t>to all I/O devices, but only the addressed device will respond to that message.</a:t>
            </a:r>
          </a:p>
          <a:p>
            <a:pPr marL="274320" indent="-274320">
              <a:buClr>
                <a:schemeClr val="accent3"/>
              </a:buClr>
              <a:buFont typeface="Wingdings 2"/>
              <a:buChar char=""/>
              <a:defRPr/>
            </a:pPr>
            <a:r>
              <a:rPr lang="en-US" dirty="0">
                <a:latin typeface="Calibri" pitchFamily="34" charset="0"/>
                <a:cs typeface="Calibri" pitchFamily="34" charset="0"/>
              </a:rPr>
              <a:t>However, a message from an </a:t>
            </a:r>
            <a:r>
              <a:rPr lang="en-US" dirty="0">
                <a:solidFill>
                  <a:srgbClr val="00B050"/>
                </a:solidFill>
                <a:latin typeface="Calibri" pitchFamily="34" charset="0"/>
                <a:cs typeface="Calibri" pitchFamily="34" charset="0"/>
              </a:rPr>
              <a:t>I/O device is sent only upstream </a:t>
            </a:r>
            <a:r>
              <a:rPr lang="en-US" dirty="0">
                <a:latin typeface="Calibri" pitchFamily="34" charset="0"/>
                <a:cs typeface="Calibri" pitchFamily="34" charset="0"/>
              </a:rPr>
              <a:t>towards the root of the tree and is not seen by other devices. Hence, the </a:t>
            </a:r>
            <a:r>
              <a:rPr lang="en-US" dirty="0">
                <a:solidFill>
                  <a:srgbClr val="FF0000"/>
                </a:solidFill>
                <a:latin typeface="Calibri" pitchFamily="34" charset="0"/>
                <a:cs typeface="Calibri" pitchFamily="34" charset="0"/>
              </a:rPr>
              <a:t>USB enables the host to communicate with the I/O devices, but it does not enable these devices to communicate with each other.</a:t>
            </a:r>
          </a:p>
          <a:p>
            <a:endParaRPr lang="en-IN" b="1" dirty="0"/>
          </a:p>
        </p:txBody>
      </p:sp>
    </p:spTree>
    <p:extLst>
      <p:ext uri="{BB962C8B-B14F-4D97-AF65-F5344CB8AC3E}">
        <p14:creationId xmlns:p14="http://schemas.microsoft.com/office/powerpoint/2010/main" val="2464812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5501"/>
            <a:ext cx="10515600" cy="898899"/>
          </a:xfrm>
        </p:spPr>
        <p:txBody>
          <a:bodyPr/>
          <a:lstStyle/>
          <a:p>
            <a:r>
              <a:rPr lang="en-IN" dirty="0" smtClean="0">
                <a:solidFill>
                  <a:srgbClr val="FF0000"/>
                </a:solidFill>
              </a:rPr>
              <a:t>DMA Controller 2 requests and Acquire bus</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57200" y="1075766"/>
            <a:ext cx="10896599" cy="5593976"/>
          </a:xfrm>
          <a:prstGeom prst="rect">
            <a:avLst/>
          </a:prstGeom>
        </p:spPr>
      </p:pic>
    </p:spTree>
    <p:extLst>
      <p:ext uri="{BB962C8B-B14F-4D97-AF65-F5344CB8AC3E}">
        <p14:creationId xmlns:p14="http://schemas.microsoft.com/office/powerpoint/2010/main" val="7338259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60"/>
          <p:cNvGrpSpPr>
            <a:grpSpLocks/>
          </p:cNvGrpSpPr>
          <p:nvPr/>
        </p:nvGrpSpPr>
        <p:grpSpPr bwMode="auto">
          <a:xfrm>
            <a:off x="0" y="1658471"/>
            <a:ext cx="5472953" cy="4427949"/>
            <a:chOff x="655" y="519"/>
            <a:chExt cx="3010" cy="3182"/>
          </a:xfrm>
        </p:grpSpPr>
        <p:sp>
          <p:nvSpPr>
            <p:cNvPr id="50182" name="Line 3"/>
            <p:cNvSpPr>
              <a:spLocks noChangeShapeType="1"/>
            </p:cNvSpPr>
            <p:nvPr/>
          </p:nvSpPr>
          <p:spPr bwMode="auto">
            <a:xfrm flipV="1">
              <a:off x="2494" y="2024"/>
              <a:ext cx="502" cy="66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83" name="Line 4"/>
            <p:cNvSpPr>
              <a:spLocks noChangeShapeType="1"/>
            </p:cNvSpPr>
            <p:nvPr/>
          </p:nvSpPr>
          <p:spPr bwMode="auto">
            <a:xfrm flipH="1" flipV="1">
              <a:off x="1491" y="2024"/>
              <a:ext cx="502" cy="66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84" name="Line 5"/>
            <p:cNvSpPr>
              <a:spLocks noChangeShapeType="1"/>
            </p:cNvSpPr>
            <p:nvPr/>
          </p:nvSpPr>
          <p:spPr bwMode="auto">
            <a:xfrm flipV="1">
              <a:off x="906" y="2024"/>
              <a:ext cx="585" cy="79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85" name="Line 6"/>
            <p:cNvSpPr>
              <a:spLocks noChangeShapeType="1"/>
            </p:cNvSpPr>
            <p:nvPr/>
          </p:nvSpPr>
          <p:spPr bwMode="auto">
            <a:xfrm flipV="1">
              <a:off x="2996" y="2033"/>
              <a:ext cx="1" cy="659"/>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86" name="Line 7"/>
            <p:cNvSpPr>
              <a:spLocks noChangeShapeType="1"/>
            </p:cNvSpPr>
            <p:nvPr/>
          </p:nvSpPr>
          <p:spPr bwMode="auto">
            <a:xfrm flipH="1" flipV="1">
              <a:off x="2996" y="2024"/>
              <a:ext cx="502" cy="66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87" name="Line 8"/>
            <p:cNvSpPr>
              <a:spLocks noChangeShapeType="1"/>
            </p:cNvSpPr>
            <p:nvPr/>
          </p:nvSpPr>
          <p:spPr bwMode="auto">
            <a:xfrm flipH="1" flipV="1">
              <a:off x="2244" y="1188"/>
              <a:ext cx="752" cy="83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88" name="Rectangle 9"/>
            <p:cNvSpPr>
              <a:spLocks noChangeArrowheads="1"/>
            </p:cNvSpPr>
            <p:nvPr/>
          </p:nvSpPr>
          <p:spPr bwMode="auto">
            <a:xfrm>
              <a:off x="1575" y="519"/>
              <a:ext cx="1337" cy="669"/>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189" name="Rectangle 10"/>
            <p:cNvSpPr>
              <a:spLocks noChangeArrowheads="1"/>
            </p:cNvSpPr>
            <p:nvPr/>
          </p:nvSpPr>
          <p:spPr bwMode="auto">
            <a:xfrm>
              <a:off x="1575" y="519"/>
              <a:ext cx="1337" cy="669"/>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190" name="Rectangle 11"/>
            <p:cNvSpPr>
              <a:spLocks noChangeArrowheads="1"/>
            </p:cNvSpPr>
            <p:nvPr/>
          </p:nvSpPr>
          <p:spPr bwMode="auto">
            <a:xfrm>
              <a:off x="1826" y="2692"/>
              <a:ext cx="334" cy="251"/>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191" name="Rectangle 12"/>
            <p:cNvSpPr>
              <a:spLocks noChangeArrowheads="1"/>
            </p:cNvSpPr>
            <p:nvPr/>
          </p:nvSpPr>
          <p:spPr bwMode="auto">
            <a:xfrm>
              <a:off x="1826" y="2692"/>
              <a:ext cx="334" cy="251"/>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192" name="Rectangle 13"/>
            <p:cNvSpPr>
              <a:spLocks noChangeArrowheads="1"/>
            </p:cNvSpPr>
            <p:nvPr/>
          </p:nvSpPr>
          <p:spPr bwMode="auto">
            <a:xfrm>
              <a:off x="1575" y="3444"/>
              <a:ext cx="334" cy="251"/>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193" name="Rectangle 14"/>
            <p:cNvSpPr>
              <a:spLocks noChangeArrowheads="1"/>
            </p:cNvSpPr>
            <p:nvPr/>
          </p:nvSpPr>
          <p:spPr bwMode="auto">
            <a:xfrm>
              <a:off x="1575" y="3444"/>
              <a:ext cx="334" cy="251"/>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194" name="Rectangle 15"/>
            <p:cNvSpPr>
              <a:spLocks noChangeArrowheads="1"/>
            </p:cNvSpPr>
            <p:nvPr/>
          </p:nvSpPr>
          <p:spPr bwMode="auto">
            <a:xfrm>
              <a:off x="655" y="3444"/>
              <a:ext cx="335" cy="251"/>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195" name="Rectangle 16"/>
            <p:cNvSpPr>
              <a:spLocks noChangeArrowheads="1"/>
            </p:cNvSpPr>
            <p:nvPr/>
          </p:nvSpPr>
          <p:spPr bwMode="auto">
            <a:xfrm>
              <a:off x="655" y="3444"/>
              <a:ext cx="335" cy="251"/>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196" name="Line 17"/>
            <p:cNvSpPr>
              <a:spLocks noChangeShapeType="1"/>
            </p:cNvSpPr>
            <p:nvPr/>
          </p:nvSpPr>
          <p:spPr bwMode="auto">
            <a:xfrm flipV="1">
              <a:off x="1491" y="1188"/>
              <a:ext cx="753" cy="836"/>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97" name="Line 18"/>
            <p:cNvSpPr>
              <a:spLocks noChangeShapeType="1"/>
            </p:cNvSpPr>
            <p:nvPr/>
          </p:nvSpPr>
          <p:spPr bwMode="auto">
            <a:xfrm flipH="1" flipV="1">
              <a:off x="906" y="2850"/>
              <a:ext cx="836" cy="594"/>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98" name="Line 19"/>
            <p:cNvSpPr>
              <a:spLocks noChangeShapeType="1"/>
            </p:cNvSpPr>
            <p:nvPr/>
          </p:nvSpPr>
          <p:spPr bwMode="auto">
            <a:xfrm flipV="1">
              <a:off x="822" y="2822"/>
              <a:ext cx="84" cy="622"/>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199" name="Freeform 20"/>
            <p:cNvSpPr>
              <a:spLocks/>
            </p:cNvSpPr>
            <p:nvPr/>
          </p:nvSpPr>
          <p:spPr bwMode="auto">
            <a:xfrm>
              <a:off x="1993" y="937"/>
              <a:ext cx="501" cy="502"/>
            </a:xfrm>
            <a:custGeom>
              <a:avLst/>
              <a:gdLst>
                <a:gd name="T0" fmla="*/ 251 w 501"/>
                <a:gd name="T1" fmla="*/ 251 h 502"/>
                <a:gd name="T2" fmla="*/ 251 w 501"/>
                <a:gd name="T3" fmla="*/ 0 h 502"/>
                <a:gd name="T4" fmla="*/ 204 w 501"/>
                <a:gd name="T5" fmla="*/ 9 h 502"/>
                <a:gd name="T6" fmla="*/ 148 w 501"/>
                <a:gd name="T7" fmla="*/ 19 h 502"/>
                <a:gd name="T8" fmla="*/ 111 w 501"/>
                <a:gd name="T9" fmla="*/ 47 h 502"/>
                <a:gd name="T10" fmla="*/ 74 w 501"/>
                <a:gd name="T11" fmla="*/ 74 h 502"/>
                <a:gd name="T12" fmla="*/ 46 w 501"/>
                <a:gd name="T13" fmla="*/ 112 h 502"/>
                <a:gd name="T14" fmla="*/ 18 w 501"/>
                <a:gd name="T15" fmla="*/ 149 h 502"/>
                <a:gd name="T16" fmla="*/ 9 w 501"/>
                <a:gd name="T17" fmla="*/ 204 h 502"/>
                <a:gd name="T18" fmla="*/ 0 w 501"/>
                <a:gd name="T19" fmla="*/ 251 h 502"/>
                <a:gd name="T20" fmla="*/ 9 w 501"/>
                <a:gd name="T21" fmla="*/ 297 h 502"/>
                <a:gd name="T22" fmla="*/ 18 w 501"/>
                <a:gd name="T23" fmla="*/ 353 h 502"/>
                <a:gd name="T24" fmla="*/ 46 w 501"/>
                <a:gd name="T25" fmla="*/ 390 h 502"/>
                <a:gd name="T26" fmla="*/ 74 w 501"/>
                <a:gd name="T27" fmla="*/ 427 h 502"/>
                <a:gd name="T28" fmla="*/ 111 w 501"/>
                <a:gd name="T29" fmla="*/ 455 h 502"/>
                <a:gd name="T30" fmla="*/ 148 w 501"/>
                <a:gd name="T31" fmla="*/ 483 h 502"/>
                <a:gd name="T32" fmla="*/ 204 w 501"/>
                <a:gd name="T33" fmla="*/ 492 h 502"/>
                <a:gd name="T34" fmla="*/ 251 w 501"/>
                <a:gd name="T35" fmla="*/ 502 h 502"/>
                <a:gd name="T36" fmla="*/ 297 w 501"/>
                <a:gd name="T37" fmla="*/ 492 h 502"/>
                <a:gd name="T38" fmla="*/ 353 w 501"/>
                <a:gd name="T39" fmla="*/ 483 h 502"/>
                <a:gd name="T40" fmla="*/ 390 w 501"/>
                <a:gd name="T41" fmla="*/ 455 h 502"/>
                <a:gd name="T42" fmla="*/ 427 w 501"/>
                <a:gd name="T43" fmla="*/ 427 h 502"/>
                <a:gd name="T44" fmla="*/ 455 w 501"/>
                <a:gd name="T45" fmla="*/ 390 h 502"/>
                <a:gd name="T46" fmla="*/ 483 w 501"/>
                <a:gd name="T47" fmla="*/ 353 h 502"/>
                <a:gd name="T48" fmla="*/ 492 w 501"/>
                <a:gd name="T49" fmla="*/ 297 h 502"/>
                <a:gd name="T50" fmla="*/ 501 w 501"/>
                <a:gd name="T51" fmla="*/ 251 h 502"/>
                <a:gd name="T52" fmla="*/ 492 w 501"/>
                <a:gd name="T53" fmla="*/ 204 h 502"/>
                <a:gd name="T54" fmla="*/ 483 w 501"/>
                <a:gd name="T55" fmla="*/ 149 h 502"/>
                <a:gd name="T56" fmla="*/ 455 w 501"/>
                <a:gd name="T57" fmla="*/ 112 h 502"/>
                <a:gd name="T58" fmla="*/ 427 w 501"/>
                <a:gd name="T59" fmla="*/ 74 h 502"/>
                <a:gd name="T60" fmla="*/ 390 w 501"/>
                <a:gd name="T61" fmla="*/ 47 h 502"/>
                <a:gd name="T62" fmla="*/ 353 w 501"/>
                <a:gd name="T63" fmla="*/ 19 h 502"/>
                <a:gd name="T64" fmla="*/ 297 w 501"/>
                <a:gd name="T65" fmla="*/ 9 h 502"/>
                <a:gd name="T66" fmla="*/ 251 w 501"/>
                <a:gd name="T67" fmla="*/ 0 h 502"/>
                <a:gd name="T68" fmla="*/ 251 w 501"/>
                <a:gd name="T69" fmla="*/ 251 h 5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1"/>
                <a:gd name="T106" fmla="*/ 0 h 502"/>
                <a:gd name="T107" fmla="*/ 501 w 501"/>
                <a:gd name="T108" fmla="*/ 502 h 5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1" h="502">
                  <a:moveTo>
                    <a:pt x="251" y="251"/>
                  </a:moveTo>
                  <a:lnTo>
                    <a:pt x="251" y="0"/>
                  </a:lnTo>
                  <a:lnTo>
                    <a:pt x="204" y="9"/>
                  </a:lnTo>
                  <a:lnTo>
                    <a:pt x="148" y="19"/>
                  </a:lnTo>
                  <a:lnTo>
                    <a:pt x="111" y="47"/>
                  </a:lnTo>
                  <a:lnTo>
                    <a:pt x="74" y="74"/>
                  </a:lnTo>
                  <a:lnTo>
                    <a:pt x="46" y="112"/>
                  </a:lnTo>
                  <a:lnTo>
                    <a:pt x="18" y="149"/>
                  </a:lnTo>
                  <a:lnTo>
                    <a:pt x="9" y="204"/>
                  </a:lnTo>
                  <a:lnTo>
                    <a:pt x="0" y="251"/>
                  </a:lnTo>
                  <a:lnTo>
                    <a:pt x="9" y="297"/>
                  </a:lnTo>
                  <a:lnTo>
                    <a:pt x="18" y="353"/>
                  </a:lnTo>
                  <a:lnTo>
                    <a:pt x="46" y="390"/>
                  </a:lnTo>
                  <a:lnTo>
                    <a:pt x="74" y="427"/>
                  </a:lnTo>
                  <a:lnTo>
                    <a:pt x="111" y="455"/>
                  </a:lnTo>
                  <a:lnTo>
                    <a:pt x="148" y="483"/>
                  </a:lnTo>
                  <a:lnTo>
                    <a:pt x="204" y="492"/>
                  </a:lnTo>
                  <a:lnTo>
                    <a:pt x="251" y="502"/>
                  </a:lnTo>
                  <a:lnTo>
                    <a:pt x="297" y="492"/>
                  </a:lnTo>
                  <a:lnTo>
                    <a:pt x="353" y="483"/>
                  </a:lnTo>
                  <a:lnTo>
                    <a:pt x="390" y="455"/>
                  </a:lnTo>
                  <a:lnTo>
                    <a:pt x="427" y="427"/>
                  </a:lnTo>
                  <a:lnTo>
                    <a:pt x="455" y="390"/>
                  </a:lnTo>
                  <a:lnTo>
                    <a:pt x="483" y="353"/>
                  </a:lnTo>
                  <a:lnTo>
                    <a:pt x="492" y="297"/>
                  </a:lnTo>
                  <a:lnTo>
                    <a:pt x="501" y="251"/>
                  </a:lnTo>
                  <a:lnTo>
                    <a:pt x="492" y="204"/>
                  </a:lnTo>
                  <a:lnTo>
                    <a:pt x="483" y="149"/>
                  </a:lnTo>
                  <a:lnTo>
                    <a:pt x="455" y="112"/>
                  </a:lnTo>
                  <a:lnTo>
                    <a:pt x="427" y="74"/>
                  </a:lnTo>
                  <a:lnTo>
                    <a:pt x="390" y="47"/>
                  </a:lnTo>
                  <a:lnTo>
                    <a:pt x="353" y="19"/>
                  </a:lnTo>
                  <a:lnTo>
                    <a:pt x="297" y="9"/>
                  </a:lnTo>
                  <a:lnTo>
                    <a:pt x="251" y="0"/>
                  </a:lnTo>
                  <a:lnTo>
                    <a:pt x="251" y="251"/>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0200" name="Freeform 21"/>
            <p:cNvSpPr>
              <a:spLocks/>
            </p:cNvSpPr>
            <p:nvPr/>
          </p:nvSpPr>
          <p:spPr bwMode="auto">
            <a:xfrm>
              <a:off x="1324" y="1856"/>
              <a:ext cx="334" cy="335"/>
            </a:xfrm>
            <a:custGeom>
              <a:avLst/>
              <a:gdLst>
                <a:gd name="T0" fmla="*/ 167 w 334"/>
                <a:gd name="T1" fmla="*/ 168 h 335"/>
                <a:gd name="T2" fmla="*/ 167 w 334"/>
                <a:gd name="T3" fmla="*/ 0 h 335"/>
                <a:gd name="T4" fmla="*/ 102 w 334"/>
                <a:gd name="T5" fmla="*/ 10 h 335"/>
                <a:gd name="T6" fmla="*/ 46 w 334"/>
                <a:gd name="T7" fmla="*/ 47 h 335"/>
                <a:gd name="T8" fmla="*/ 9 w 334"/>
                <a:gd name="T9" fmla="*/ 103 h 335"/>
                <a:gd name="T10" fmla="*/ 0 w 334"/>
                <a:gd name="T11" fmla="*/ 168 h 335"/>
                <a:gd name="T12" fmla="*/ 9 w 334"/>
                <a:gd name="T13" fmla="*/ 233 h 335"/>
                <a:gd name="T14" fmla="*/ 46 w 334"/>
                <a:gd name="T15" fmla="*/ 288 h 335"/>
                <a:gd name="T16" fmla="*/ 102 w 334"/>
                <a:gd name="T17" fmla="*/ 325 h 335"/>
                <a:gd name="T18" fmla="*/ 167 w 334"/>
                <a:gd name="T19" fmla="*/ 335 h 335"/>
                <a:gd name="T20" fmla="*/ 232 w 334"/>
                <a:gd name="T21" fmla="*/ 325 h 335"/>
                <a:gd name="T22" fmla="*/ 288 w 334"/>
                <a:gd name="T23" fmla="*/ 288 h 335"/>
                <a:gd name="T24" fmla="*/ 325 w 334"/>
                <a:gd name="T25" fmla="*/ 233 h 335"/>
                <a:gd name="T26" fmla="*/ 334 w 334"/>
                <a:gd name="T27" fmla="*/ 168 h 335"/>
                <a:gd name="T28" fmla="*/ 325 w 334"/>
                <a:gd name="T29" fmla="*/ 103 h 335"/>
                <a:gd name="T30" fmla="*/ 288 w 334"/>
                <a:gd name="T31" fmla="*/ 47 h 335"/>
                <a:gd name="T32" fmla="*/ 232 w 334"/>
                <a:gd name="T33" fmla="*/ 10 h 335"/>
                <a:gd name="T34" fmla="*/ 167 w 334"/>
                <a:gd name="T35" fmla="*/ 0 h 335"/>
                <a:gd name="T36" fmla="*/ 167 w 334"/>
                <a:gd name="T37" fmla="*/ 168 h 3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4"/>
                <a:gd name="T58" fmla="*/ 0 h 335"/>
                <a:gd name="T59" fmla="*/ 334 w 334"/>
                <a:gd name="T60" fmla="*/ 335 h 3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4" h="335">
                  <a:moveTo>
                    <a:pt x="167" y="168"/>
                  </a:moveTo>
                  <a:lnTo>
                    <a:pt x="167" y="0"/>
                  </a:lnTo>
                  <a:lnTo>
                    <a:pt x="102" y="10"/>
                  </a:lnTo>
                  <a:lnTo>
                    <a:pt x="46" y="47"/>
                  </a:lnTo>
                  <a:lnTo>
                    <a:pt x="9" y="103"/>
                  </a:lnTo>
                  <a:lnTo>
                    <a:pt x="0" y="168"/>
                  </a:lnTo>
                  <a:lnTo>
                    <a:pt x="9" y="233"/>
                  </a:lnTo>
                  <a:lnTo>
                    <a:pt x="46" y="288"/>
                  </a:lnTo>
                  <a:lnTo>
                    <a:pt x="102" y="325"/>
                  </a:lnTo>
                  <a:lnTo>
                    <a:pt x="167" y="335"/>
                  </a:lnTo>
                  <a:lnTo>
                    <a:pt x="232" y="325"/>
                  </a:lnTo>
                  <a:lnTo>
                    <a:pt x="288" y="288"/>
                  </a:lnTo>
                  <a:lnTo>
                    <a:pt x="325" y="233"/>
                  </a:lnTo>
                  <a:lnTo>
                    <a:pt x="334" y="168"/>
                  </a:lnTo>
                  <a:lnTo>
                    <a:pt x="325" y="103"/>
                  </a:lnTo>
                  <a:lnTo>
                    <a:pt x="288" y="47"/>
                  </a:lnTo>
                  <a:lnTo>
                    <a:pt x="232" y="10"/>
                  </a:lnTo>
                  <a:lnTo>
                    <a:pt x="167" y="0"/>
                  </a:lnTo>
                  <a:lnTo>
                    <a:pt x="167" y="168"/>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0201" name="Freeform 22"/>
            <p:cNvSpPr>
              <a:spLocks/>
            </p:cNvSpPr>
            <p:nvPr/>
          </p:nvSpPr>
          <p:spPr bwMode="auto">
            <a:xfrm>
              <a:off x="739" y="2655"/>
              <a:ext cx="334" cy="334"/>
            </a:xfrm>
            <a:custGeom>
              <a:avLst/>
              <a:gdLst>
                <a:gd name="T0" fmla="*/ 167 w 334"/>
                <a:gd name="T1" fmla="*/ 167 h 334"/>
                <a:gd name="T2" fmla="*/ 167 w 334"/>
                <a:gd name="T3" fmla="*/ 0 h 334"/>
                <a:gd name="T4" fmla="*/ 102 w 334"/>
                <a:gd name="T5" fmla="*/ 9 h 334"/>
                <a:gd name="T6" fmla="*/ 46 w 334"/>
                <a:gd name="T7" fmla="*/ 47 h 334"/>
                <a:gd name="T8" fmla="*/ 9 w 334"/>
                <a:gd name="T9" fmla="*/ 102 h 334"/>
                <a:gd name="T10" fmla="*/ 0 w 334"/>
                <a:gd name="T11" fmla="*/ 167 h 334"/>
                <a:gd name="T12" fmla="*/ 9 w 334"/>
                <a:gd name="T13" fmla="*/ 232 h 334"/>
                <a:gd name="T14" fmla="*/ 46 w 334"/>
                <a:gd name="T15" fmla="*/ 288 h 334"/>
                <a:gd name="T16" fmla="*/ 102 w 334"/>
                <a:gd name="T17" fmla="*/ 325 h 334"/>
                <a:gd name="T18" fmla="*/ 167 w 334"/>
                <a:gd name="T19" fmla="*/ 334 h 334"/>
                <a:gd name="T20" fmla="*/ 232 w 334"/>
                <a:gd name="T21" fmla="*/ 325 h 334"/>
                <a:gd name="T22" fmla="*/ 288 w 334"/>
                <a:gd name="T23" fmla="*/ 288 h 334"/>
                <a:gd name="T24" fmla="*/ 325 w 334"/>
                <a:gd name="T25" fmla="*/ 232 h 334"/>
                <a:gd name="T26" fmla="*/ 334 w 334"/>
                <a:gd name="T27" fmla="*/ 167 h 334"/>
                <a:gd name="T28" fmla="*/ 325 w 334"/>
                <a:gd name="T29" fmla="*/ 102 h 334"/>
                <a:gd name="T30" fmla="*/ 288 w 334"/>
                <a:gd name="T31" fmla="*/ 47 h 334"/>
                <a:gd name="T32" fmla="*/ 232 w 334"/>
                <a:gd name="T33" fmla="*/ 9 h 334"/>
                <a:gd name="T34" fmla="*/ 167 w 334"/>
                <a:gd name="T35" fmla="*/ 0 h 334"/>
                <a:gd name="T36" fmla="*/ 167 w 334"/>
                <a:gd name="T37" fmla="*/ 167 h 3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4"/>
                <a:gd name="T58" fmla="*/ 0 h 334"/>
                <a:gd name="T59" fmla="*/ 334 w 334"/>
                <a:gd name="T60" fmla="*/ 334 h 3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4" h="334">
                  <a:moveTo>
                    <a:pt x="167" y="167"/>
                  </a:moveTo>
                  <a:lnTo>
                    <a:pt x="167" y="0"/>
                  </a:lnTo>
                  <a:lnTo>
                    <a:pt x="102" y="9"/>
                  </a:lnTo>
                  <a:lnTo>
                    <a:pt x="46" y="47"/>
                  </a:lnTo>
                  <a:lnTo>
                    <a:pt x="9" y="102"/>
                  </a:lnTo>
                  <a:lnTo>
                    <a:pt x="0" y="167"/>
                  </a:lnTo>
                  <a:lnTo>
                    <a:pt x="9" y="232"/>
                  </a:lnTo>
                  <a:lnTo>
                    <a:pt x="46" y="288"/>
                  </a:lnTo>
                  <a:lnTo>
                    <a:pt x="102" y="325"/>
                  </a:lnTo>
                  <a:lnTo>
                    <a:pt x="167" y="334"/>
                  </a:lnTo>
                  <a:lnTo>
                    <a:pt x="232" y="325"/>
                  </a:lnTo>
                  <a:lnTo>
                    <a:pt x="288" y="288"/>
                  </a:lnTo>
                  <a:lnTo>
                    <a:pt x="325" y="232"/>
                  </a:lnTo>
                  <a:lnTo>
                    <a:pt x="334" y="167"/>
                  </a:lnTo>
                  <a:lnTo>
                    <a:pt x="325" y="102"/>
                  </a:lnTo>
                  <a:lnTo>
                    <a:pt x="288" y="47"/>
                  </a:lnTo>
                  <a:lnTo>
                    <a:pt x="232" y="9"/>
                  </a:lnTo>
                  <a:lnTo>
                    <a:pt x="167" y="0"/>
                  </a:lnTo>
                  <a:lnTo>
                    <a:pt x="167" y="167"/>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0202" name="Rectangle 23"/>
            <p:cNvSpPr>
              <a:spLocks noChangeArrowheads="1"/>
            </p:cNvSpPr>
            <p:nvPr/>
          </p:nvSpPr>
          <p:spPr bwMode="auto">
            <a:xfrm>
              <a:off x="1993" y="686"/>
              <a:ext cx="51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Host computer</a:t>
              </a:r>
              <a:endParaRPr lang="en-US" altLang="en-US" sz="1400">
                <a:latin typeface="Constantia" panose="02030602050306030303" pitchFamily="18" charset="0"/>
              </a:endParaRPr>
            </a:p>
          </p:txBody>
        </p:sp>
        <p:sp>
          <p:nvSpPr>
            <p:cNvPr id="50203" name="Rectangle 24"/>
            <p:cNvSpPr>
              <a:spLocks noChangeArrowheads="1"/>
            </p:cNvSpPr>
            <p:nvPr/>
          </p:nvSpPr>
          <p:spPr bwMode="auto">
            <a:xfrm>
              <a:off x="2160" y="1076"/>
              <a:ext cx="16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Root</a:t>
              </a:r>
              <a:endParaRPr lang="en-US" altLang="en-US" sz="1400">
                <a:latin typeface="Constantia" panose="02030602050306030303" pitchFamily="18" charset="0"/>
              </a:endParaRPr>
            </a:p>
          </p:txBody>
        </p:sp>
        <p:sp>
          <p:nvSpPr>
            <p:cNvPr id="50204" name="Rectangle 25"/>
            <p:cNvSpPr>
              <a:spLocks noChangeArrowheads="1"/>
            </p:cNvSpPr>
            <p:nvPr/>
          </p:nvSpPr>
          <p:spPr bwMode="auto">
            <a:xfrm>
              <a:off x="2179" y="1169"/>
              <a:ext cx="1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hub</a:t>
              </a:r>
              <a:endParaRPr lang="en-US" altLang="en-US" sz="1400">
                <a:latin typeface="Constantia" panose="02030602050306030303" pitchFamily="18" charset="0"/>
              </a:endParaRPr>
            </a:p>
          </p:txBody>
        </p:sp>
        <p:sp>
          <p:nvSpPr>
            <p:cNvPr id="50205" name="Rectangle 26"/>
            <p:cNvSpPr>
              <a:spLocks noChangeArrowheads="1"/>
            </p:cNvSpPr>
            <p:nvPr/>
          </p:nvSpPr>
          <p:spPr bwMode="auto">
            <a:xfrm>
              <a:off x="1417" y="1967"/>
              <a:ext cx="14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Hub</a:t>
              </a:r>
              <a:endParaRPr lang="en-US" altLang="en-US" sz="1400">
                <a:latin typeface="Constantia" panose="02030602050306030303" pitchFamily="18" charset="0"/>
              </a:endParaRPr>
            </a:p>
          </p:txBody>
        </p:sp>
        <p:sp>
          <p:nvSpPr>
            <p:cNvPr id="50206" name="Rectangle 28"/>
            <p:cNvSpPr>
              <a:spLocks noChangeArrowheads="1"/>
            </p:cNvSpPr>
            <p:nvPr/>
          </p:nvSpPr>
          <p:spPr bwMode="auto">
            <a:xfrm>
              <a:off x="767" y="3463"/>
              <a:ext cx="10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I/O</a:t>
              </a:r>
              <a:endParaRPr lang="en-US" altLang="en-US" sz="1400">
                <a:latin typeface="Constantia" panose="02030602050306030303" pitchFamily="18" charset="0"/>
              </a:endParaRPr>
            </a:p>
          </p:txBody>
        </p:sp>
        <p:sp>
          <p:nvSpPr>
            <p:cNvPr id="50207" name="Rectangle 29"/>
            <p:cNvSpPr>
              <a:spLocks noChangeArrowheads="1"/>
            </p:cNvSpPr>
            <p:nvPr/>
          </p:nvSpPr>
          <p:spPr bwMode="auto">
            <a:xfrm>
              <a:off x="711" y="3546"/>
              <a:ext cx="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de</a:t>
              </a:r>
              <a:endParaRPr lang="en-US" altLang="en-US" sz="1400">
                <a:latin typeface="Constantia" panose="02030602050306030303" pitchFamily="18" charset="0"/>
              </a:endParaRPr>
            </a:p>
          </p:txBody>
        </p:sp>
        <p:sp>
          <p:nvSpPr>
            <p:cNvPr id="50208" name="Rectangle 30"/>
            <p:cNvSpPr>
              <a:spLocks noChangeArrowheads="1"/>
            </p:cNvSpPr>
            <p:nvPr/>
          </p:nvSpPr>
          <p:spPr bwMode="auto">
            <a:xfrm>
              <a:off x="795" y="3546"/>
              <a:ext cx="14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vice</a:t>
              </a:r>
              <a:endParaRPr lang="en-US" altLang="en-US" sz="1400">
                <a:latin typeface="Constantia" panose="02030602050306030303" pitchFamily="18" charset="0"/>
              </a:endParaRPr>
            </a:p>
          </p:txBody>
        </p:sp>
        <p:sp>
          <p:nvSpPr>
            <p:cNvPr id="50209" name="Rectangle 31"/>
            <p:cNvSpPr>
              <a:spLocks noChangeArrowheads="1"/>
            </p:cNvSpPr>
            <p:nvPr/>
          </p:nvSpPr>
          <p:spPr bwMode="auto">
            <a:xfrm>
              <a:off x="832" y="2766"/>
              <a:ext cx="14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Hub</a:t>
              </a:r>
              <a:endParaRPr lang="en-US" altLang="en-US" sz="1400">
                <a:latin typeface="Constantia" panose="02030602050306030303" pitchFamily="18" charset="0"/>
              </a:endParaRPr>
            </a:p>
          </p:txBody>
        </p:sp>
        <p:sp>
          <p:nvSpPr>
            <p:cNvPr id="50210" name="Rectangle 32"/>
            <p:cNvSpPr>
              <a:spLocks noChangeArrowheads="1"/>
            </p:cNvSpPr>
            <p:nvPr/>
          </p:nvSpPr>
          <p:spPr bwMode="auto">
            <a:xfrm>
              <a:off x="1937" y="2710"/>
              <a:ext cx="10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I/O</a:t>
              </a:r>
              <a:endParaRPr lang="en-US" altLang="en-US" sz="1400">
                <a:latin typeface="Constantia" panose="02030602050306030303" pitchFamily="18" charset="0"/>
              </a:endParaRPr>
            </a:p>
          </p:txBody>
        </p:sp>
        <p:sp>
          <p:nvSpPr>
            <p:cNvPr id="50211" name="Rectangle 33"/>
            <p:cNvSpPr>
              <a:spLocks noChangeArrowheads="1"/>
            </p:cNvSpPr>
            <p:nvPr/>
          </p:nvSpPr>
          <p:spPr bwMode="auto">
            <a:xfrm>
              <a:off x="1881" y="2794"/>
              <a:ext cx="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de</a:t>
              </a:r>
              <a:endParaRPr lang="en-US" altLang="en-US" sz="1400">
                <a:latin typeface="Constantia" panose="02030602050306030303" pitchFamily="18" charset="0"/>
              </a:endParaRPr>
            </a:p>
          </p:txBody>
        </p:sp>
        <p:sp>
          <p:nvSpPr>
            <p:cNvPr id="50212" name="Rectangle 34"/>
            <p:cNvSpPr>
              <a:spLocks noChangeArrowheads="1"/>
            </p:cNvSpPr>
            <p:nvPr/>
          </p:nvSpPr>
          <p:spPr bwMode="auto">
            <a:xfrm>
              <a:off x="1965" y="2794"/>
              <a:ext cx="14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vice</a:t>
              </a:r>
              <a:endParaRPr lang="en-US" altLang="en-US" sz="1400">
                <a:latin typeface="Constantia" panose="02030602050306030303" pitchFamily="18" charset="0"/>
              </a:endParaRPr>
            </a:p>
          </p:txBody>
        </p:sp>
        <p:sp>
          <p:nvSpPr>
            <p:cNvPr id="50213" name="Rectangle 35"/>
            <p:cNvSpPr>
              <a:spLocks noChangeArrowheads="1"/>
            </p:cNvSpPr>
            <p:nvPr/>
          </p:nvSpPr>
          <p:spPr bwMode="auto">
            <a:xfrm>
              <a:off x="1686" y="3463"/>
              <a:ext cx="10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I/O</a:t>
              </a:r>
              <a:endParaRPr lang="en-US" altLang="en-US" sz="1400">
                <a:latin typeface="Constantia" panose="02030602050306030303" pitchFamily="18" charset="0"/>
              </a:endParaRPr>
            </a:p>
          </p:txBody>
        </p:sp>
        <p:sp>
          <p:nvSpPr>
            <p:cNvPr id="50214" name="Rectangle 36"/>
            <p:cNvSpPr>
              <a:spLocks noChangeArrowheads="1"/>
            </p:cNvSpPr>
            <p:nvPr/>
          </p:nvSpPr>
          <p:spPr bwMode="auto">
            <a:xfrm>
              <a:off x="1631" y="3546"/>
              <a:ext cx="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de</a:t>
              </a:r>
              <a:endParaRPr lang="en-US" altLang="en-US" sz="1400">
                <a:latin typeface="Constantia" panose="02030602050306030303" pitchFamily="18" charset="0"/>
              </a:endParaRPr>
            </a:p>
          </p:txBody>
        </p:sp>
        <p:sp>
          <p:nvSpPr>
            <p:cNvPr id="50215" name="Rectangle 37"/>
            <p:cNvSpPr>
              <a:spLocks noChangeArrowheads="1"/>
            </p:cNvSpPr>
            <p:nvPr/>
          </p:nvSpPr>
          <p:spPr bwMode="auto">
            <a:xfrm>
              <a:off x="1714" y="3546"/>
              <a:ext cx="14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vice</a:t>
              </a:r>
              <a:endParaRPr lang="en-US" altLang="en-US" sz="1400">
                <a:latin typeface="Constantia" panose="02030602050306030303" pitchFamily="18" charset="0"/>
              </a:endParaRPr>
            </a:p>
          </p:txBody>
        </p:sp>
        <p:sp>
          <p:nvSpPr>
            <p:cNvPr id="50216" name="Rectangle 38"/>
            <p:cNvSpPr>
              <a:spLocks noChangeArrowheads="1"/>
            </p:cNvSpPr>
            <p:nvPr/>
          </p:nvSpPr>
          <p:spPr bwMode="auto">
            <a:xfrm>
              <a:off x="2327" y="2692"/>
              <a:ext cx="335" cy="251"/>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217" name="Rectangle 39"/>
            <p:cNvSpPr>
              <a:spLocks noChangeArrowheads="1"/>
            </p:cNvSpPr>
            <p:nvPr/>
          </p:nvSpPr>
          <p:spPr bwMode="auto">
            <a:xfrm>
              <a:off x="2327" y="2692"/>
              <a:ext cx="335" cy="251"/>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218" name="Freeform 40"/>
            <p:cNvSpPr>
              <a:spLocks/>
            </p:cNvSpPr>
            <p:nvPr/>
          </p:nvSpPr>
          <p:spPr bwMode="auto">
            <a:xfrm>
              <a:off x="2829" y="1856"/>
              <a:ext cx="334" cy="335"/>
            </a:xfrm>
            <a:custGeom>
              <a:avLst/>
              <a:gdLst>
                <a:gd name="T0" fmla="*/ 167 w 334"/>
                <a:gd name="T1" fmla="*/ 168 h 335"/>
                <a:gd name="T2" fmla="*/ 167 w 334"/>
                <a:gd name="T3" fmla="*/ 0 h 335"/>
                <a:gd name="T4" fmla="*/ 102 w 334"/>
                <a:gd name="T5" fmla="*/ 10 h 335"/>
                <a:gd name="T6" fmla="*/ 46 w 334"/>
                <a:gd name="T7" fmla="*/ 47 h 335"/>
                <a:gd name="T8" fmla="*/ 9 w 334"/>
                <a:gd name="T9" fmla="*/ 103 h 335"/>
                <a:gd name="T10" fmla="*/ 0 w 334"/>
                <a:gd name="T11" fmla="*/ 168 h 335"/>
                <a:gd name="T12" fmla="*/ 9 w 334"/>
                <a:gd name="T13" fmla="*/ 233 h 335"/>
                <a:gd name="T14" fmla="*/ 46 w 334"/>
                <a:gd name="T15" fmla="*/ 288 h 335"/>
                <a:gd name="T16" fmla="*/ 102 w 334"/>
                <a:gd name="T17" fmla="*/ 325 h 335"/>
                <a:gd name="T18" fmla="*/ 167 w 334"/>
                <a:gd name="T19" fmla="*/ 335 h 335"/>
                <a:gd name="T20" fmla="*/ 232 w 334"/>
                <a:gd name="T21" fmla="*/ 325 h 335"/>
                <a:gd name="T22" fmla="*/ 288 w 334"/>
                <a:gd name="T23" fmla="*/ 288 h 335"/>
                <a:gd name="T24" fmla="*/ 325 w 334"/>
                <a:gd name="T25" fmla="*/ 233 h 335"/>
                <a:gd name="T26" fmla="*/ 334 w 334"/>
                <a:gd name="T27" fmla="*/ 168 h 335"/>
                <a:gd name="T28" fmla="*/ 325 w 334"/>
                <a:gd name="T29" fmla="*/ 103 h 335"/>
                <a:gd name="T30" fmla="*/ 288 w 334"/>
                <a:gd name="T31" fmla="*/ 47 h 335"/>
                <a:gd name="T32" fmla="*/ 232 w 334"/>
                <a:gd name="T33" fmla="*/ 10 h 335"/>
                <a:gd name="T34" fmla="*/ 167 w 334"/>
                <a:gd name="T35" fmla="*/ 0 h 335"/>
                <a:gd name="T36" fmla="*/ 167 w 334"/>
                <a:gd name="T37" fmla="*/ 168 h 3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4"/>
                <a:gd name="T58" fmla="*/ 0 h 335"/>
                <a:gd name="T59" fmla="*/ 334 w 334"/>
                <a:gd name="T60" fmla="*/ 335 h 3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4" h="335">
                  <a:moveTo>
                    <a:pt x="167" y="168"/>
                  </a:moveTo>
                  <a:lnTo>
                    <a:pt x="167" y="0"/>
                  </a:lnTo>
                  <a:lnTo>
                    <a:pt x="102" y="10"/>
                  </a:lnTo>
                  <a:lnTo>
                    <a:pt x="46" y="47"/>
                  </a:lnTo>
                  <a:lnTo>
                    <a:pt x="9" y="103"/>
                  </a:lnTo>
                  <a:lnTo>
                    <a:pt x="0" y="168"/>
                  </a:lnTo>
                  <a:lnTo>
                    <a:pt x="9" y="233"/>
                  </a:lnTo>
                  <a:lnTo>
                    <a:pt x="46" y="288"/>
                  </a:lnTo>
                  <a:lnTo>
                    <a:pt x="102" y="325"/>
                  </a:lnTo>
                  <a:lnTo>
                    <a:pt x="167" y="335"/>
                  </a:lnTo>
                  <a:lnTo>
                    <a:pt x="232" y="325"/>
                  </a:lnTo>
                  <a:lnTo>
                    <a:pt x="288" y="288"/>
                  </a:lnTo>
                  <a:lnTo>
                    <a:pt x="325" y="233"/>
                  </a:lnTo>
                  <a:lnTo>
                    <a:pt x="334" y="168"/>
                  </a:lnTo>
                  <a:lnTo>
                    <a:pt x="325" y="103"/>
                  </a:lnTo>
                  <a:lnTo>
                    <a:pt x="288" y="47"/>
                  </a:lnTo>
                  <a:lnTo>
                    <a:pt x="232" y="10"/>
                  </a:lnTo>
                  <a:lnTo>
                    <a:pt x="167" y="0"/>
                  </a:lnTo>
                  <a:lnTo>
                    <a:pt x="167" y="168"/>
                  </a:lnTo>
                  <a:close/>
                </a:path>
              </a:pathLst>
            </a:custGeom>
            <a:solidFill>
              <a:srgbClr val="FFFFFF"/>
            </a:solidFill>
            <a:ln w="0">
              <a:solidFill>
                <a:srgbClr val="FF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0219" name="Rectangle 41"/>
            <p:cNvSpPr>
              <a:spLocks noChangeArrowheads="1"/>
            </p:cNvSpPr>
            <p:nvPr/>
          </p:nvSpPr>
          <p:spPr bwMode="auto">
            <a:xfrm>
              <a:off x="2922" y="1967"/>
              <a:ext cx="14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Hub</a:t>
              </a:r>
              <a:endParaRPr lang="en-US" altLang="en-US" sz="1400">
                <a:latin typeface="Constantia" panose="02030602050306030303" pitchFamily="18" charset="0"/>
              </a:endParaRPr>
            </a:p>
          </p:txBody>
        </p:sp>
        <p:sp>
          <p:nvSpPr>
            <p:cNvPr id="50220" name="Rectangle 42"/>
            <p:cNvSpPr>
              <a:spLocks noChangeArrowheads="1"/>
            </p:cNvSpPr>
            <p:nvPr/>
          </p:nvSpPr>
          <p:spPr bwMode="auto">
            <a:xfrm>
              <a:off x="2439" y="2710"/>
              <a:ext cx="10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I/O</a:t>
              </a:r>
              <a:endParaRPr lang="en-US" altLang="en-US" sz="1400">
                <a:latin typeface="Constantia" panose="02030602050306030303" pitchFamily="18" charset="0"/>
              </a:endParaRPr>
            </a:p>
          </p:txBody>
        </p:sp>
        <p:sp>
          <p:nvSpPr>
            <p:cNvPr id="50221" name="Rectangle 43"/>
            <p:cNvSpPr>
              <a:spLocks noChangeArrowheads="1"/>
            </p:cNvSpPr>
            <p:nvPr/>
          </p:nvSpPr>
          <p:spPr bwMode="auto">
            <a:xfrm>
              <a:off x="2383" y="2794"/>
              <a:ext cx="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de</a:t>
              </a:r>
              <a:endParaRPr lang="en-US" altLang="en-US" sz="1400">
                <a:latin typeface="Constantia" panose="02030602050306030303" pitchFamily="18" charset="0"/>
              </a:endParaRPr>
            </a:p>
          </p:txBody>
        </p:sp>
        <p:sp>
          <p:nvSpPr>
            <p:cNvPr id="50222" name="Rectangle 44"/>
            <p:cNvSpPr>
              <a:spLocks noChangeArrowheads="1"/>
            </p:cNvSpPr>
            <p:nvPr/>
          </p:nvSpPr>
          <p:spPr bwMode="auto">
            <a:xfrm>
              <a:off x="2467" y="2794"/>
              <a:ext cx="14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vice</a:t>
              </a:r>
              <a:endParaRPr lang="en-US" altLang="en-US" sz="1400">
                <a:latin typeface="Constantia" panose="02030602050306030303" pitchFamily="18" charset="0"/>
              </a:endParaRPr>
            </a:p>
          </p:txBody>
        </p:sp>
        <p:sp>
          <p:nvSpPr>
            <p:cNvPr id="50223" name="Rectangle 45"/>
            <p:cNvSpPr>
              <a:spLocks noChangeArrowheads="1"/>
            </p:cNvSpPr>
            <p:nvPr/>
          </p:nvSpPr>
          <p:spPr bwMode="auto">
            <a:xfrm>
              <a:off x="3330" y="2692"/>
              <a:ext cx="335" cy="251"/>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224" name="Rectangle 46"/>
            <p:cNvSpPr>
              <a:spLocks noChangeArrowheads="1"/>
            </p:cNvSpPr>
            <p:nvPr/>
          </p:nvSpPr>
          <p:spPr bwMode="auto">
            <a:xfrm>
              <a:off x="3330" y="2692"/>
              <a:ext cx="335" cy="251"/>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225" name="Rectangle 47"/>
            <p:cNvSpPr>
              <a:spLocks noChangeArrowheads="1"/>
            </p:cNvSpPr>
            <p:nvPr/>
          </p:nvSpPr>
          <p:spPr bwMode="auto">
            <a:xfrm>
              <a:off x="3442" y="2710"/>
              <a:ext cx="10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I/O</a:t>
              </a:r>
              <a:endParaRPr lang="en-US" altLang="en-US" sz="1400">
                <a:latin typeface="Constantia" panose="02030602050306030303" pitchFamily="18" charset="0"/>
              </a:endParaRPr>
            </a:p>
          </p:txBody>
        </p:sp>
        <p:sp>
          <p:nvSpPr>
            <p:cNvPr id="50226" name="Rectangle 48"/>
            <p:cNvSpPr>
              <a:spLocks noChangeArrowheads="1"/>
            </p:cNvSpPr>
            <p:nvPr/>
          </p:nvSpPr>
          <p:spPr bwMode="auto">
            <a:xfrm>
              <a:off x="3386" y="2794"/>
              <a:ext cx="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de</a:t>
              </a:r>
              <a:endParaRPr lang="en-US" altLang="en-US" sz="1400">
                <a:latin typeface="Constantia" panose="02030602050306030303" pitchFamily="18" charset="0"/>
              </a:endParaRPr>
            </a:p>
          </p:txBody>
        </p:sp>
        <p:sp>
          <p:nvSpPr>
            <p:cNvPr id="50227" name="Rectangle 49"/>
            <p:cNvSpPr>
              <a:spLocks noChangeArrowheads="1"/>
            </p:cNvSpPr>
            <p:nvPr/>
          </p:nvSpPr>
          <p:spPr bwMode="auto">
            <a:xfrm>
              <a:off x="3470" y="2794"/>
              <a:ext cx="14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vice</a:t>
              </a:r>
              <a:endParaRPr lang="en-US" altLang="en-US" sz="1400">
                <a:latin typeface="Constantia" panose="02030602050306030303" pitchFamily="18" charset="0"/>
              </a:endParaRPr>
            </a:p>
          </p:txBody>
        </p:sp>
        <p:sp>
          <p:nvSpPr>
            <p:cNvPr id="50228" name="Rectangle 50"/>
            <p:cNvSpPr>
              <a:spLocks noChangeArrowheads="1"/>
            </p:cNvSpPr>
            <p:nvPr/>
          </p:nvSpPr>
          <p:spPr bwMode="auto">
            <a:xfrm>
              <a:off x="2829" y="2692"/>
              <a:ext cx="334" cy="251"/>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229" name="Rectangle 51"/>
            <p:cNvSpPr>
              <a:spLocks noChangeArrowheads="1"/>
            </p:cNvSpPr>
            <p:nvPr/>
          </p:nvSpPr>
          <p:spPr bwMode="auto">
            <a:xfrm>
              <a:off x="2829" y="2692"/>
              <a:ext cx="334" cy="251"/>
            </a:xfrm>
            <a:prstGeom prst="rect">
              <a:avLst/>
            </a:prstGeom>
            <a:noFill/>
            <a:ln w="14288">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230" name="Rectangle 52"/>
            <p:cNvSpPr>
              <a:spLocks noChangeArrowheads="1"/>
            </p:cNvSpPr>
            <p:nvPr/>
          </p:nvSpPr>
          <p:spPr bwMode="auto">
            <a:xfrm>
              <a:off x="2940" y="2710"/>
              <a:ext cx="10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I/O</a:t>
              </a:r>
              <a:endParaRPr lang="en-US" altLang="en-US" sz="1400">
                <a:latin typeface="Constantia" panose="02030602050306030303" pitchFamily="18" charset="0"/>
              </a:endParaRPr>
            </a:p>
          </p:txBody>
        </p:sp>
        <p:sp>
          <p:nvSpPr>
            <p:cNvPr id="50231" name="Rectangle 53"/>
            <p:cNvSpPr>
              <a:spLocks noChangeArrowheads="1"/>
            </p:cNvSpPr>
            <p:nvPr/>
          </p:nvSpPr>
          <p:spPr bwMode="auto">
            <a:xfrm>
              <a:off x="2884" y="2794"/>
              <a:ext cx="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de</a:t>
              </a:r>
              <a:endParaRPr lang="en-US" altLang="en-US" sz="1400">
                <a:latin typeface="Constantia" panose="02030602050306030303" pitchFamily="18" charset="0"/>
              </a:endParaRPr>
            </a:p>
          </p:txBody>
        </p:sp>
        <p:sp>
          <p:nvSpPr>
            <p:cNvPr id="50232" name="Rectangle 54"/>
            <p:cNvSpPr>
              <a:spLocks noChangeArrowheads="1"/>
            </p:cNvSpPr>
            <p:nvPr/>
          </p:nvSpPr>
          <p:spPr bwMode="auto">
            <a:xfrm>
              <a:off x="2967" y="2794"/>
              <a:ext cx="14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a:rPr>
                <a:t>vice</a:t>
              </a:r>
              <a:endParaRPr lang="en-US" altLang="en-US" sz="1400">
                <a:latin typeface="Constantia" panose="02030602050306030303" pitchFamily="18" charset="0"/>
              </a:endParaRPr>
            </a:p>
          </p:txBody>
        </p:sp>
        <p:sp>
          <p:nvSpPr>
            <p:cNvPr id="50233" name="Oval 55"/>
            <p:cNvSpPr>
              <a:spLocks noChangeArrowheads="1"/>
            </p:cNvSpPr>
            <p:nvPr/>
          </p:nvSpPr>
          <p:spPr bwMode="auto">
            <a:xfrm>
              <a:off x="1992" y="948"/>
              <a:ext cx="498" cy="484"/>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234" name="Oval 56"/>
            <p:cNvSpPr>
              <a:spLocks noChangeArrowheads="1"/>
            </p:cNvSpPr>
            <p:nvPr/>
          </p:nvSpPr>
          <p:spPr bwMode="auto">
            <a:xfrm>
              <a:off x="1329" y="1859"/>
              <a:ext cx="341" cy="32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235" name="Oval 57"/>
            <p:cNvSpPr>
              <a:spLocks noChangeArrowheads="1"/>
            </p:cNvSpPr>
            <p:nvPr/>
          </p:nvSpPr>
          <p:spPr bwMode="auto">
            <a:xfrm>
              <a:off x="734" y="2654"/>
              <a:ext cx="341" cy="32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0236" name="Oval 58"/>
            <p:cNvSpPr>
              <a:spLocks noChangeArrowheads="1"/>
            </p:cNvSpPr>
            <p:nvPr/>
          </p:nvSpPr>
          <p:spPr bwMode="auto">
            <a:xfrm>
              <a:off x="2822" y="1863"/>
              <a:ext cx="341" cy="327"/>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grpSp>
      <p:sp>
        <p:nvSpPr>
          <p:cNvPr id="50179" name="Rectangle 27"/>
          <p:cNvSpPr>
            <a:spLocks noChangeArrowheads="1"/>
          </p:cNvSpPr>
          <p:nvPr/>
        </p:nvSpPr>
        <p:spPr bwMode="auto">
          <a:xfrm>
            <a:off x="1676400" y="457200"/>
            <a:ext cx="88392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a:solidFill>
                  <a:schemeClr val="tx2"/>
                </a:solidFill>
                <a:latin typeface="Nimbus Roman No9 L"/>
              </a:rPr>
              <a:t>Universal Serial Bus tree structure</a:t>
            </a:r>
            <a:endParaRPr lang="en-US" altLang="en-US" sz="4000" b="1">
              <a:solidFill>
                <a:schemeClr val="tx2"/>
              </a:solidFill>
              <a:latin typeface="Constantia" panose="02030602050306030303" pitchFamily="18" charset="0"/>
            </a:endParaRPr>
          </a:p>
        </p:txBody>
      </p:sp>
      <p:sp>
        <p:nvSpPr>
          <p:cNvPr id="2" name="Date Placeholder 1"/>
          <p:cNvSpPr>
            <a:spLocks noGrp="1"/>
          </p:cNvSpPr>
          <p:nvPr>
            <p:ph type="dt" sz="quarter" idx="10"/>
          </p:nvPr>
        </p:nvSpPr>
        <p:spPr/>
        <p:txBody>
          <a:bodyPr/>
          <a:lstStyle/>
          <a:p>
            <a:pPr>
              <a:defRPr/>
            </a:pPr>
            <a:fld id="{FB14F676-6274-4770-A87C-0940F1638A29}" type="datetime1">
              <a:rPr lang="en-US"/>
              <a:pPr>
                <a:defRPr/>
              </a:pPr>
              <a:t>10/28/2016</a:t>
            </a:fld>
            <a:endParaRPr lang="en-US"/>
          </a:p>
        </p:txBody>
      </p:sp>
      <p:sp>
        <p:nvSpPr>
          <p:cNvPr id="3" name="Slide Number Placeholder 2"/>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9723EBF-CCF9-4798-B74D-DB595C304928}" type="slidenum">
              <a:rPr lang="en-US" altLang="en-US">
                <a:solidFill>
                  <a:srgbClr val="B5A788"/>
                </a:solidFill>
              </a:rPr>
              <a:pPr eaLnBrk="1" hangingPunct="1"/>
              <a:t>40</a:t>
            </a:fld>
            <a:endParaRPr lang="en-US" altLang="en-US">
              <a:solidFill>
                <a:srgbClr val="B5A788"/>
              </a:solidFill>
            </a:endParaRPr>
          </a:p>
        </p:txBody>
      </p:sp>
      <p:sp>
        <p:nvSpPr>
          <p:cNvPr id="4" name="TextBox 3"/>
          <p:cNvSpPr txBox="1"/>
          <p:nvPr/>
        </p:nvSpPr>
        <p:spPr>
          <a:xfrm>
            <a:off x="6889198" y="994072"/>
            <a:ext cx="4756080" cy="954107"/>
          </a:xfrm>
          <a:prstGeom prst="rect">
            <a:avLst/>
          </a:prstGeom>
          <a:noFill/>
        </p:spPr>
        <p:txBody>
          <a:bodyPr wrap="square" rtlCol="0">
            <a:spAutoFit/>
          </a:bodyPr>
          <a:lstStyle/>
          <a:p>
            <a:r>
              <a:rPr lang="en-IN" sz="2800" dirty="0" smtClean="0">
                <a:sym typeface="Wingdings" panose="05000000000000000000" pitchFamily="2" charset="2"/>
              </a:rPr>
              <a:t></a:t>
            </a:r>
            <a:r>
              <a:rPr lang="en-IN" sz="2800" dirty="0" smtClean="0"/>
              <a:t>Downstream Broadcast</a:t>
            </a:r>
            <a:endParaRPr lang="en-IN" sz="2800" dirty="0"/>
          </a:p>
          <a:p>
            <a:r>
              <a:rPr lang="en-IN" sz="2800" dirty="0" smtClean="0">
                <a:sym typeface="Wingdings" panose="05000000000000000000" pitchFamily="2" charset="2"/>
              </a:rPr>
              <a:t></a:t>
            </a:r>
            <a:r>
              <a:rPr lang="en-IN" sz="2800" dirty="0" smtClean="0"/>
              <a:t>Upstream No Broadcast</a:t>
            </a:r>
            <a:endParaRPr lang="en-IN" sz="2800" dirty="0"/>
          </a:p>
        </p:txBody>
      </p:sp>
      <p:pic>
        <p:nvPicPr>
          <p:cNvPr id="62" name="Picture 2" descr="File:USBSystem.gif"/>
          <p:cNvPicPr>
            <a:picLocks noChangeAspect="1" noChangeArrowheads="1"/>
          </p:cNvPicPr>
          <p:nvPr/>
        </p:nvPicPr>
        <p:blipFill>
          <a:blip r:embed="rId2"/>
          <a:srcRect/>
          <a:stretch>
            <a:fillRect/>
          </a:stretch>
        </p:blipFill>
        <p:spPr bwMode="auto">
          <a:xfrm>
            <a:off x="7263985" y="2255451"/>
            <a:ext cx="3478758"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6065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76200"/>
            <a:ext cx="7086600" cy="914400"/>
          </a:xfrm>
        </p:spPr>
        <p:txBody>
          <a:bodyPr>
            <a:normAutofit fontScale="90000"/>
          </a:bodyPr>
          <a:lstStyle/>
          <a:p>
            <a:pPr algn="ctr">
              <a:defRPr/>
            </a:pPr>
            <a:r>
              <a:rPr lang="en-US" b="1" dirty="0" smtClean="0">
                <a:solidFill>
                  <a:schemeClr val="tx2">
                    <a:satMod val="130000"/>
                  </a:schemeClr>
                </a:solidFill>
                <a:effectLst>
                  <a:outerShdw blurRad="38100" dist="38100" dir="2700000" algn="tl">
                    <a:srgbClr val="000000">
                      <a:alpha val="43137"/>
                    </a:srgbClr>
                  </a:outerShdw>
                </a:effectLst>
                <a:latin typeface="Balthazar" pitchFamily="2" charset="0"/>
              </a:rPr>
              <a:t>Basic concepts and nomenclature</a:t>
            </a:r>
            <a:endParaRPr lang="en-US" b="1" dirty="0">
              <a:solidFill>
                <a:schemeClr val="tx2">
                  <a:satMod val="130000"/>
                </a:schemeClr>
              </a:solidFill>
              <a:effectLst>
                <a:outerShdw blurRad="38100" dist="38100" dir="2700000" algn="tl">
                  <a:srgbClr val="000000">
                    <a:alpha val="43137"/>
                  </a:srgbClr>
                </a:outerShdw>
              </a:effectLst>
              <a:latin typeface="Calibri" pitchFamily="34" charset="0"/>
              <a:cs typeface="Calibri" pitchFamily="34" charset="0"/>
            </a:endParaRPr>
          </a:p>
        </p:txBody>
      </p:sp>
      <p:sp useBgFill="1">
        <p:nvSpPr>
          <p:cNvPr id="3" name="Content Placeholder 2"/>
          <p:cNvSpPr>
            <a:spLocks noGrp="1"/>
          </p:cNvSpPr>
          <p:nvPr>
            <p:ph idx="1"/>
          </p:nvPr>
        </p:nvSpPr>
        <p:spPr>
          <a:xfrm>
            <a:off x="-1" y="1129553"/>
            <a:ext cx="11819965" cy="5486400"/>
          </a:xfrm>
        </p:spPr>
        <p:txBody>
          <a:bodyPr>
            <a:normAutofit/>
          </a:bodyPr>
          <a:lstStyle/>
          <a:p>
            <a:pPr marL="365760" indent="-283464">
              <a:buFont typeface="Wingdings 2"/>
              <a:buChar char=""/>
              <a:defRPr/>
            </a:pPr>
            <a:r>
              <a:rPr lang="en-US" sz="2200" b="1" dirty="0">
                <a:latin typeface="Calibri" pitchFamily="34" charset="0"/>
                <a:cs typeface="Calibri" pitchFamily="34" charset="0"/>
              </a:rPr>
              <a:t>USB is a polled </a:t>
            </a:r>
            <a:r>
              <a:rPr lang="en-US" sz="2200" b="1" dirty="0" smtClean="0">
                <a:latin typeface="Calibri" pitchFamily="34" charset="0"/>
                <a:cs typeface="Calibri" pitchFamily="34" charset="0"/>
              </a:rPr>
              <a:t>bus(host hub polls for devices periodically), </a:t>
            </a:r>
            <a:r>
              <a:rPr lang="en-US" sz="2200" dirty="0">
                <a:latin typeface="Calibri" pitchFamily="34" charset="0"/>
                <a:cs typeface="Calibri" pitchFamily="34" charset="0"/>
              </a:rPr>
              <a:t>meaning the host controller must initiate all transfers. This DOES NOT mean that the system software must poll the USB. The host controller takes care of polling the bus and can be programmed to issue interrupts to the OS whenever the bus needs attention. </a:t>
            </a:r>
          </a:p>
          <a:p>
            <a:pPr marL="640080" lvl="1" indent="-237744">
              <a:buFont typeface="Verdana"/>
              <a:buChar char="◦"/>
              <a:defRPr/>
            </a:pPr>
            <a:endParaRPr lang="en-US" sz="1800" dirty="0" smtClean="0">
              <a:latin typeface="Calibri" pitchFamily="34" charset="0"/>
              <a:cs typeface="Calibri" pitchFamily="34" charset="0"/>
            </a:endParaRPr>
          </a:p>
          <a:p>
            <a:pPr marL="640080" lvl="1" indent="-237744">
              <a:buFont typeface="Verdana"/>
              <a:buChar char="◦"/>
              <a:defRPr/>
            </a:pPr>
            <a:endParaRPr lang="en-US" sz="1800" dirty="0">
              <a:latin typeface="Calibri" pitchFamily="34" charset="0"/>
              <a:cs typeface="Calibri" pitchFamily="34" charset="0"/>
            </a:endParaRPr>
          </a:p>
          <a:p>
            <a:pPr marL="640080" lvl="1" indent="-237744">
              <a:buFont typeface="Verdana"/>
              <a:buChar char="◦"/>
              <a:defRPr/>
            </a:pPr>
            <a:r>
              <a:rPr lang="en-US" sz="1800" dirty="0" smtClean="0">
                <a:latin typeface="Calibri" pitchFamily="34" charset="0"/>
                <a:cs typeface="Calibri" pitchFamily="34" charset="0"/>
              </a:rPr>
              <a:t>Figure  4.44(</a:t>
            </a:r>
            <a:r>
              <a:rPr lang="en-US" sz="1800" dirty="0" err="1" smtClean="0">
                <a:latin typeface="Calibri" pitchFamily="34" charset="0"/>
                <a:cs typeface="Calibri" pitchFamily="34" charset="0"/>
              </a:rPr>
              <a:t>eg</a:t>
            </a:r>
            <a:r>
              <a:rPr lang="en-US" sz="1800" dirty="0" smtClean="0">
                <a:latin typeface="Calibri" pitchFamily="34" charset="0"/>
                <a:cs typeface="Calibri" pitchFamily="34" charset="0"/>
              </a:rPr>
              <a:t>)  split bus operation</a:t>
            </a:r>
            <a:endParaRPr lang="en-US" sz="1800" dirty="0">
              <a:latin typeface="Calibri" pitchFamily="34" charset="0"/>
              <a:cs typeface="Calibri" pitchFamily="34" charset="0"/>
            </a:endParaRP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EBA5006-86CA-4465-BC65-D9A1FB6E8222}" type="slidenum">
              <a:rPr lang="en-US" altLang="en-US">
                <a:solidFill>
                  <a:srgbClr val="B5A788"/>
                </a:solidFill>
              </a:rPr>
              <a:pPr eaLnBrk="1" hangingPunct="1"/>
              <a:t>41</a:t>
            </a:fld>
            <a:endParaRPr lang="en-US" altLang="en-US">
              <a:solidFill>
                <a:srgbClr val="B5A788"/>
              </a:solidFill>
            </a:endParaRPr>
          </a:p>
        </p:txBody>
      </p:sp>
      <p:pic>
        <p:nvPicPr>
          <p:cNvPr id="5" name="Content Placeholder 3"/>
          <p:cNvPicPr>
            <a:picLocks noChangeAspect="1"/>
          </p:cNvPicPr>
          <p:nvPr/>
        </p:nvPicPr>
        <p:blipFill>
          <a:blip r:embed="rId2"/>
          <a:stretch>
            <a:fillRect/>
          </a:stretch>
        </p:blipFill>
        <p:spPr>
          <a:xfrm>
            <a:off x="4370294" y="2097835"/>
            <a:ext cx="7449669" cy="4773612"/>
          </a:xfrm>
          <a:prstGeom prst="rect">
            <a:avLst/>
          </a:prstGeom>
        </p:spPr>
      </p:pic>
    </p:spTree>
    <p:extLst>
      <p:ext uri="{BB962C8B-B14F-4D97-AF65-F5344CB8AC3E}">
        <p14:creationId xmlns:p14="http://schemas.microsoft.com/office/powerpoint/2010/main" val="41014994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a:xfrm>
            <a:off x="2702859" y="0"/>
            <a:ext cx="7467600" cy="685800"/>
          </a:xfrm>
        </p:spPr>
        <p:txBody>
          <a:bodyPr>
            <a:normAutofit fontScale="90000"/>
          </a:bodyPr>
          <a:lstStyle/>
          <a:p>
            <a:pPr>
              <a:defRPr/>
            </a:pPr>
            <a:r>
              <a:rPr lang="en-US" b="1" dirty="0" smtClean="0">
                <a:solidFill>
                  <a:srgbClr val="FF0000"/>
                </a:solidFill>
              </a:rPr>
              <a:t>Addressing</a:t>
            </a:r>
            <a:r>
              <a:rPr lang="en-US" b="1" dirty="0" smtClean="0">
                <a:solidFill>
                  <a:schemeClr val="tx2">
                    <a:satMod val="130000"/>
                  </a:schemeClr>
                </a:solidFill>
              </a:rPr>
              <a:t> (1)</a:t>
            </a:r>
            <a:endParaRPr lang="en-US" dirty="0" smtClean="0">
              <a:solidFill>
                <a:schemeClr val="tx2">
                  <a:satMod val="130000"/>
                </a:schemeClr>
              </a:solidFill>
            </a:endParaRPr>
          </a:p>
        </p:txBody>
      </p:sp>
      <p:sp>
        <p:nvSpPr>
          <p:cNvPr id="3" name="Content Placeholder 2"/>
          <p:cNvSpPr>
            <a:spLocks noGrp="1"/>
          </p:cNvSpPr>
          <p:nvPr>
            <p:ph idx="1"/>
          </p:nvPr>
        </p:nvSpPr>
        <p:spPr>
          <a:xfrm>
            <a:off x="255493" y="685799"/>
            <a:ext cx="11725835" cy="6035675"/>
          </a:xfrm>
        </p:spPr>
        <p:txBody>
          <a:bodyPr>
            <a:noAutofit/>
          </a:bodyPr>
          <a:lstStyle/>
          <a:p>
            <a:pPr marL="274320" indent="-274320">
              <a:buClr>
                <a:schemeClr val="accent3"/>
              </a:buClr>
              <a:buFont typeface="Wingdings 2"/>
              <a:buChar char=""/>
              <a:defRPr/>
            </a:pPr>
            <a:r>
              <a:rPr lang="en-US" dirty="0"/>
              <a:t>When a USB is connected to a host computer, </a:t>
            </a:r>
          </a:p>
          <a:p>
            <a:pPr marL="640080" lvl="1" indent="-274320">
              <a:buClr>
                <a:schemeClr val="accent3"/>
              </a:buClr>
              <a:buFont typeface="Wingdings 2"/>
              <a:buChar char=""/>
              <a:defRPr/>
            </a:pPr>
            <a:r>
              <a:rPr lang="en-US" sz="2800" dirty="0"/>
              <a:t>Root hub is attached to the processor bus, where it appears as a single device. </a:t>
            </a:r>
          </a:p>
          <a:p>
            <a:pPr marL="640080" lvl="1" indent="-274320">
              <a:buClr>
                <a:schemeClr val="accent3"/>
              </a:buClr>
              <a:buFont typeface="Wingdings 2"/>
              <a:buChar char=""/>
              <a:defRPr/>
            </a:pPr>
            <a:r>
              <a:rPr lang="en-US" sz="2800" dirty="0"/>
              <a:t>The host software communicates with individual devices attached to the USB by sending packets of information, which the root hub forwards to the appropriate device in the USB tree.</a:t>
            </a:r>
          </a:p>
          <a:p>
            <a:pPr marL="274320" indent="-274320">
              <a:buClr>
                <a:schemeClr val="accent3"/>
              </a:buClr>
              <a:buFont typeface="Wingdings 2"/>
              <a:buChar char=""/>
              <a:defRPr/>
            </a:pPr>
            <a:r>
              <a:rPr lang="en-US" dirty="0"/>
              <a:t>Each device on the USB, whether it is a hub or an I/O device, is assigned a </a:t>
            </a:r>
            <a:r>
              <a:rPr lang="en-US" dirty="0">
                <a:solidFill>
                  <a:srgbClr val="FF0000"/>
                </a:solidFill>
              </a:rPr>
              <a:t>7-bit address</a:t>
            </a:r>
            <a:r>
              <a:rPr lang="en-US" dirty="0"/>
              <a:t>.</a:t>
            </a:r>
          </a:p>
          <a:p>
            <a:pPr marL="274320" indent="-274320">
              <a:buClr>
                <a:schemeClr val="accent3"/>
              </a:buClr>
              <a:buFont typeface="Wingdings 2"/>
              <a:buChar char=""/>
              <a:defRPr/>
            </a:pPr>
            <a:r>
              <a:rPr lang="en-US" dirty="0"/>
              <a:t>This </a:t>
            </a:r>
            <a:r>
              <a:rPr lang="en-US" dirty="0">
                <a:solidFill>
                  <a:srgbClr val="FF0000"/>
                </a:solidFill>
              </a:rPr>
              <a:t>address is local </a:t>
            </a:r>
            <a:r>
              <a:rPr lang="en-US" dirty="0"/>
              <a:t>to the USB tree and is not related in any way to the addresses used on the processor bus. </a:t>
            </a:r>
          </a:p>
          <a:p>
            <a:pPr marL="274320" indent="-274320">
              <a:buClr>
                <a:schemeClr val="accent3"/>
              </a:buClr>
              <a:buFont typeface="Wingdings 2"/>
              <a:buChar char=""/>
              <a:defRPr/>
            </a:pPr>
            <a:r>
              <a:rPr lang="en-US" dirty="0"/>
              <a:t>A hub may have any number of devices or other hubs connected to it, and addresses are assigned arbitrarily. When a device is first connected to a hub, </a:t>
            </a:r>
            <a:r>
              <a:rPr lang="en-US" dirty="0">
                <a:solidFill>
                  <a:srgbClr val="FF0000"/>
                </a:solidFill>
              </a:rPr>
              <a:t>or when it is powered on, it has the address 0. </a:t>
            </a:r>
          </a:p>
          <a:p>
            <a:pPr marL="274320" indent="-274320">
              <a:buClr>
                <a:schemeClr val="accent3"/>
              </a:buClr>
              <a:buFont typeface="Wingdings 2"/>
              <a:buChar char=""/>
              <a:defRPr/>
            </a:pPr>
            <a:endParaRPr lang="en-US" dirty="0">
              <a:solidFill>
                <a:srgbClr val="FF0000"/>
              </a:solidFill>
            </a:endParaRPr>
          </a:p>
        </p:txBody>
      </p:sp>
      <p:sp>
        <p:nvSpPr>
          <p:cNvPr id="2" name="Date Placeholder 1"/>
          <p:cNvSpPr>
            <a:spLocks noGrp="1"/>
          </p:cNvSpPr>
          <p:nvPr>
            <p:ph type="dt" sz="quarter" idx="10"/>
          </p:nvPr>
        </p:nvSpPr>
        <p:spPr/>
        <p:txBody>
          <a:bodyPr/>
          <a:lstStyle/>
          <a:p>
            <a:pPr>
              <a:defRPr/>
            </a:pPr>
            <a:fld id="{E33DBE1C-E584-40DA-A65B-A64891D2114F}" type="datetime1">
              <a:rPr lang="en-US"/>
              <a:pPr>
                <a:defRPr/>
              </a:pPr>
              <a:t>10/28/2016</a:t>
            </a:fld>
            <a:endParaRPr lang="en-US"/>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9F4B8C-A979-4FD7-8210-A926631D8E5C}" type="slidenum">
              <a:rPr lang="en-US" altLang="en-US">
                <a:solidFill>
                  <a:srgbClr val="B5A788"/>
                </a:solidFill>
              </a:rPr>
              <a:pPr eaLnBrk="1" hangingPunct="1"/>
              <a:t>42</a:t>
            </a:fld>
            <a:endParaRPr lang="en-US" altLang="en-US">
              <a:solidFill>
                <a:srgbClr val="B5A788"/>
              </a:solidFill>
            </a:endParaRPr>
          </a:p>
        </p:txBody>
      </p:sp>
    </p:spTree>
    <p:extLst>
      <p:ext uri="{BB962C8B-B14F-4D97-AF65-F5344CB8AC3E}">
        <p14:creationId xmlns:p14="http://schemas.microsoft.com/office/powerpoint/2010/main" val="1888073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274638"/>
            <a:ext cx="6629400" cy="639762"/>
          </a:xfrm>
        </p:spPr>
        <p:txBody>
          <a:bodyPr>
            <a:normAutofit fontScale="90000"/>
          </a:bodyPr>
          <a:lstStyle/>
          <a:p>
            <a:pPr>
              <a:defRPr/>
            </a:pPr>
            <a:r>
              <a:rPr lang="en-US" dirty="0" smtClean="0">
                <a:solidFill>
                  <a:schemeClr val="tx2">
                    <a:satMod val="130000"/>
                  </a:schemeClr>
                </a:solidFill>
              </a:rPr>
              <a:t>Addressing (2)</a:t>
            </a:r>
            <a:endParaRPr lang="en-US" dirty="0">
              <a:solidFill>
                <a:schemeClr val="tx2">
                  <a:satMod val="130000"/>
                </a:schemeClr>
              </a:solidFill>
            </a:endParaRPr>
          </a:p>
        </p:txBody>
      </p:sp>
      <p:sp>
        <p:nvSpPr>
          <p:cNvPr id="3" name="Content Placeholder 2"/>
          <p:cNvSpPr>
            <a:spLocks noGrp="1"/>
          </p:cNvSpPr>
          <p:nvPr>
            <p:ph idx="1"/>
          </p:nvPr>
        </p:nvSpPr>
        <p:spPr>
          <a:xfrm>
            <a:off x="228600" y="1219201"/>
            <a:ext cx="11658600" cy="5254625"/>
          </a:xfrm>
        </p:spPr>
        <p:txBody>
          <a:bodyPr>
            <a:normAutofit/>
          </a:bodyPr>
          <a:lstStyle/>
          <a:p>
            <a:pPr marL="274320" indent="-274320">
              <a:buClr>
                <a:schemeClr val="accent3"/>
              </a:buClr>
              <a:buFont typeface="Wingdings 2"/>
              <a:buChar char=""/>
              <a:defRPr/>
            </a:pPr>
            <a:r>
              <a:rPr lang="en-US" dirty="0" smtClean="0"/>
              <a:t>Periodically, </a:t>
            </a:r>
            <a:r>
              <a:rPr lang="en-US" dirty="0" smtClean="0">
                <a:solidFill>
                  <a:srgbClr val="FF0000"/>
                </a:solidFill>
              </a:rPr>
              <a:t>the host polls </a:t>
            </a:r>
            <a:r>
              <a:rPr lang="en-US" dirty="0" smtClean="0"/>
              <a:t>each hub to collect status information and learn about new devices that may have been added or disconnected.</a:t>
            </a:r>
          </a:p>
          <a:p>
            <a:pPr marL="274320" indent="-274320">
              <a:buClr>
                <a:schemeClr val="accent3"/>
              </a:buClr>
              <a:buFont typeface="Wingdings 2"/>
              <a:buChar char=""/>
              <a:defRPr/>
            </a:pPr>
            <a:r>
              <a:rPr lang="en-US" dirty="0" smtClean="0"/>
              <a:t>When the host is informed that a new device has been connected, it uses a </a:t>
            </a:r>
            <a:r>
              <a:rPr lang="en-US" dirty="0" smtClean="0">
                <a:solidFill>
                  <a:srgbClr val="FF0000"/>
                </a:solidFill>
              </a:rPr>
              <a:t>sequence of commands </a:t>
            </a:r>
            <a:r>
              <a:rPr lang="en-US" dirty="0" smtClean="0"/>
              <a:t>to send a reset signal on the corresponding hub port, </a:t>
            </a:r>
          </a:p>
          <a:p>
            <a:pPr marL="274320" indent="-274320">
              <a:buClr>
                <a:schemeClr val="accent3"/>
              </a:buClr>
              <a:buFont typeface="Wingdings 2"/>
              <a:buChar char=""/>
              <a:defRPr/>
            </a:pPr>
            <a:r>
              <a:rPr lang="en-US" dirty="0" smtClean="0"/>
              <a:t>read information from the device about its capabilities, send configuration information to the device, and assign the device a unique USB address. </a:t>
            </a:r>
          </a:p>
          <a:p>
            <a:pPr marL="274320" indent="-274320">
              <a:buClr>
                <a:schemeClr val="accent3"/>
              </a:buClr>
              <a:buFont typeface="Wingdings 2"/>
              <a:buChar char=""/>
              <a:defRPr/>
            </a:pPr>
            <a:r>
              <a:rPr lang="en-US" dirty="0" smtClean="0"/>
              <a:t>Once this sequence is completed the device begins normal operation and responds only to the new address.</a:t>
            </a:r>
          </a:p>
          <a:p>
            <a:pPr marL="274320" indent="-274320">
              <a:buFont typeface="Wingdings"/>
              <a:buChar char=""/>
              <a:defRPr/>
            </a:pPr>
            <a:endParaRPr lang="en-US" dirty="0"/>
          </a:p>
        </p:txBody>
      </p:sp>
      <p:sp>
        <p:nvSpPr>
          <p:cNvPr id="4" name="Date Placeholder 3"/>
          <p:cNvSpPr>
            <a:spLocks noGrp="1"/>
          </p:cNvSpPr>
          <p:nvPr>
            <p:ph type="dt" sz="quarter" idx="10"/>
          </p:nvPr>
        </p:nvSpPr>
        <p:spPr/>
        <p:txBody>
          <a:bodyPr/>
          <a:lstStyle/>
          <a:p>
            <a:pPr>
              <a:defRPr/>
            </a:pPr>
            <a:fld id="{F668E8D1-E7F3-42BF-8BE5-E34B5023C0CA}" type="datetime1">
              <a:rPr lang="en-US"/>
              <a:pPr>
                <a:defRPr/>
              </a:pPr>
              <a:t>10/28/2016</a:t>
            </a:fld>
            <a:endParaRPr lang="en-US"/>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71A243F-7D07-4C80-B3A3-26CABB42CC64}" type="slidenum">
              <a:rPr lang="en-US" altLang="en-US">
                <a:solidFill>
                  <a:srgbClr val="B5A788"/>
                </a:solidFill>
              </a:rPr>
              <a:pPr eaLnBrk="1" hangingPunct="1"/>
              <a:t>43</a:t>
            </a:fld>
            <a:endParaRPr lang="en-US" altLang="en-US">
              <a:solidFill>
                <a:srgbClr val="B5A788"/>
              </a:solidFill>
            </a:endParaRPr>
          </a:p>
        </p:txBody>
      </p:sp>
    </p:spTree>
    <p:extLst>
      <p:ext uri="{BB962C8B-B14F-4D97-AF65-F5344CB8AC3E}">
        <p14:creationId xmlns:p14="http://schemas.microsoft.com/office/powerpoint/2010/main" val="2776384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0"/>
            <a:ext cx="7498080" cy="1143000"/>
          </a:xfrm>
        </p:spPr>
        <p:txBody>
          <a:bodyPr/>
          <a:lstStyle/>
          <a:p>
            <a:r>
              <a:rPr lang="en-US" dirty="0" smtClean="0">
                <a:solidFill>
                  <a:srgbClr val="FF0000"/>
                </a:solidFill>
              </a:rPr>
              <a:t>USB Protocols</a:t>
            </a:r>
            <a:endParaRPr lang="en-US" dirty="0">
              <a:solidFill>
                <a:srgbClr val="FF0000"/>
              </a:solidFill>
            </a:endParaRPr>
          </a:p>
        </p:txBody>
      </p:sp>
      <p:sp>
        <p:nvSpPr>
          <p:cNvPr id="3" name="Content Placeholder 2"/>
          <p:cNvSpPr>
            <a:spLocks noGrp="1"/>
          </p:cNvSpPr>
          <p:nvPr>
            <p:ph idx="1"/>
          </p:nvPr>
        </p:nvSpPr>
        <p:spPr>
          <a:xfrm>
            <a:off x="242047" y="990600"/>
            <a:ext cx="11385661" cy="5638800"/>
          </a:xfrm>
        </p:spPr>
        <p:txBody>
          <a:bodyPr>
            <a:noAutofit/>
          </a:bodyPr>
          <a:lstStyle/>
          <a:p>
            <a:pPr marL="274320" indent="-274320">
              <a:buClr>
                <a:schemeClr val="accent3"/>
              </a:buClr>
              <a:defRPr/>
            </a:pPr>
            <a:r>
              <a:rPr lang="en-US" sz="2200" dirty="0">
                <a:latin typeface="Calibri" pitchFamily="34" charset="0"/>
                <a:cs typeface="Calibri" pitchFamily="34" charset="0"/>
              </a:rPr>
              <a:t>All information transferred over the </a:t>
            </a:r>
            <a:r>
              <a:rPr lang="en-US" sz="2200" dirty="0">
                <a:solidFill>
                  <a:srgbClr val="FF0000"/>
                </a:solidFill>
                <a:latin typeface="Calibri" pitchFamily="34" charset="0"/>
                <a:cs typeface="Calibri" pitchFamily="34" charset="0"/>
              </a:rPr>
              <a:t>USB is organized in packets</a:t>
            </a:r>
            <a:r>
              <a:rPr lang="en-US" sz="2200" dirty="0">
                <a:latin typeface="Calibri" pitchFamily="34" charset="0"/>
                <a:cs typeface="Calibri" pitchFamily="34" charset="0"/>
              </a:rPr>
              <a:t>, where a packet consists of one or more bytes of information. There are many types of packets that perform a variety of control functions</a:t>
            </a:r>
            <a:r>
              <a:rPr lang="en-US" sz="2200" dirty="0" smtClean="0">
                <a:latin typeface="Calibri" pitchFamily="34" charset="0"/>
                <a:cs typeface="Calibri" pitchFamily="34" charset="0"/>
              </a:rPr>
              <a:t>.</a:t>
            </a:r>
          </a:p>
          <a:p>
            <a:pPr marL="0" indent="0">
              <a:buClr>
                <a:schemeClr val="accent3"/>
              </a:buClr>
              <a:buNone/>
              <a:defRPr/>
            </a:pPr>
            <a:endParaRPr lang="en-US" sz="2200" dirty="0">
              <a:latin typeface="Calibri" pitchFamily="34" charset="0"/>
              <a:cs typeface="Calibri" pitchFamily="34" charset="0"/>
            </a:endParaRPr>
          </a:p>
          <a:p>
            <a:pPr marL="274320" indent="-274320">
              <a:buClr>
                <a:schemeClr val="accent3"/>
              </a:buClr>
              <a:defRPr/>
            </a:pPr>
            <a:r>
              <a:rPr lang="en-US" sz="2200" dirty="0">
                <a:latin typeface="Calibri" pitchFamily="34" charset="0"/>
                <a:cs typeface="Calibri" pitchFamily="34" charset="0"/>
              </a:rPr>
              <a:t>The information transferred on the USB can be divided into </a:t>
            </a:r>
            <a:r>
              <a:rPr lang="en-US" sz="2200" dirty="0">
                <a:solidFill>
                  <a:srgbClr val="FF0000"/>
                </a:solidFill>
                <a:latin typeface="Calibri" pitchFamily="34" charset="0"/>
                <a:cs typeface="Calibri" pitchFamily="34" charset="0"/>
              </a:rPr>
              <a:t>two broad categories: control and data.</a:t>
            </a:r>
          </a:p>
          <a:p>
            <a:pPr lvl="1" indent="-246888">
              <a:buFont typeface="Wingdings 2"/>
              <a:buChar char=""/>
              <a:defRPr/>
            </a:pPr>
            <a:r>
              <a:rPr lang="en-US" sz="2200" dirty="0">
                <a:latin typeface="Calibri" pitchFamily="34" charset="0"/>
                <a:cs typeface="Calibri" pitchFamily="34" charset="0"/>
              </a:rPr>
              <a:t> Control packets perform such tasks as addressing a device to initiate data transfer, acknowledging that data has been received correctly, or indicating an error. </a:t>
            </a:r>
          </a:p>
          <a:p>
            <a:pPr lvl="1" indent="-246888">
              <a:buFont typeface="Wingdings 2"/>
              <a:buChar char=""/>
              <a:defRPr/>
            </a:pPr>
            <a:r>
              <a:rPr lang="en-US" sz="2200" dirty="0">
                <a:latin typeface="Calibri" pitchFamily="34" charset="0"/>
                <a:cs typeface="Calibri" pitchFamily="34" charset="0"/>
              </a:rPr>
              <a:t>Data packets carry information that is delivered to a device</a:t>
            </a:r>
            <a:r>
              <a:rPr lang="en-US" sz="2200" dirty="0" smtClean="0">
                <a:latin typeface="Calibri" pitchFamily="34" charset="0"/>
                <a:cs typeface="Calibri" pitchFamily="34" charset="0"/>
              </a:rPr>
              <a:t>.</a:t>
            </a:r>
          </a:p>
          <a:p>
            <a:pPr marL="438912" lvl="1" indent="0">
              <a:buNone/>
              <a:defRPr/>
            </a:pPr>
            <a:endParaRPr lang="en-US" sz="2200" dirty="0">
              <a:latin typeface="Calibri" pitchFamily="34" charset="0"/>
              <a:cs typeface="Calibri" pitchFamily="34" charset="0"/>
            </a:endParaRPr>
          </a:p>
          <a:p>
            <a:pPr marL="274320" indent="-274320">
              <a:buClr>
                <a:schemeClr val="accent3"/>
              </a:buClr>
              <a:defRPr/>
            </a:pPr>
            <a:r>
              <a:rPr lang="en-US" sz="2200" dirty="0">
                <a:latin typeface="Calibri" pitchFamily="34" charset="0"/>
                <a:cs typeface="Calibri" pitchFamily="34" charset="0"/>
              </a:rPr>
              <a:t>A packet consists of one or more fields containing different kinds of information. The first field of any packet is called the packet identifier, PID, which identifies the type of that packet.</a:t>
            </a:r>
          </a:p>
          <a:p>
            <a:pPr marL="274320" indent="-274320">
              <a:buClr>
                <a:schemeClr val="accent3"/>
              </a:buClr>
              <a:defRPr/>
            </a:pPr>
            <a:r>
              <a:rPr lang="en-US" sz="2200" dirty="0">
                <a:latin typeface="Calibri" pitchFamily="34" charset="0"/>
                <a:cs typeface="Calibri" pitchFamily="34" charset="0"/>
              </a:rPr>
              <a:t>PIDs are transmitted twice. The first time they are sent with their true values, and the second time with each bit complemented.</a:t>
            </a:r>
          </a:p>
          <a:p>
            <a:pPr marL="274320" indent="-274320">
              <a:buClr>
                <a:schemeClr val="accent3"/>
              </a:buClr>
              <a:defRPr/>
            </a:pPr>
            <a:r>
              <a:rPr lang="en-US" sz="2200" dirty="0">
                <a:latin typeface="Calibri" pitchFamily="34" charset="0"/>
                <a:cs typeface="Calibri" pitchFamily="34" charset="0"/>
              </a:rPr>
              <a:t>The four PID bits identify one of 16 different packet types. Some control packets, such as ACK (Acknowledge), consist only of the PID byte.</a:t>
            </a:r>
          </a:p>
        </p:txBody>
      </p:sp>
      <p:sp>
        <p:nvSpPr>
          <p:cNvPr id="4" name="Slide Number Placeholder 3"/>
          <p:cNvSpPr>
            <a:spLocks noGrp="1"/>
          </p:cNvSpPr>
          <p:nvPr>
            <p:ph type="sldNum" sz="quarter" idx="12"/>
          </p:nvPr>
        </p:nvSpPr>
        <p:spPr/>
        <p:txBody>
          <a:bodyPr/>
          <a:lstStyle/>
          <a:p>
            <a:fld id="{D1041E2D-8F0D-4204-A828-47BA92FBD5FB}" type="slidenum">
              <a:rPr lang="en-US" smtClean="0"/>
              <a:pPr/>
              <a:t>44</a:t>
            </a:fld>
            <a:endParaRPr lang="en-US"/>
          </a:p>
        </p:txBody>
      </p:sp>
    </p:spTree>
    <p:extLst>
      <p:ext uri="{BB962C8B-B14F-4D97-AF65-F5344CB8AC3E}">
        <p14:creationId xmlns:p14="http://schemas.microsoft.com/office/powerpoint/2010/main" val="38964858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39"/>
          <p:cNvSpPr>
            <a:spLocks noChangeArrowheads="1"/>
          </p:cNvSpPr>
          <p:nvPr/>
        </p:nvSpPr>
        <p:spPr bwMode="auto">
          <a:xfrm>
            <a:off x="4424363" y="1698626"/>
            <a:ext cx="2258632" cy="246221"/>
          </a:xfrm>
          <a:prstGeom prst="rect">
            <a:avLst/>
          </a:prstGeom>
          <a:noFill/>
          <a:ln w="9525">
            <a:noFill/>
            <a:miter lim="800000"/>
            <a:headEnd/>
            <a:tailEnd/>
          </a:ln>
        </p:spPr>
        <p:txBody>
          <a:bodyPr wrap="none" lIns="0" tIns="0" rIns="0" bIns="0">
            <a:spAutoFit/>
          </a:bodyPr>
          <a:lstStyle/>
          <a:p>
            <a:r>
              <a:rPr lang="en-US" sz="1600">
                <a:solidFill>
                  <a:srgbClr val="000000"/>
                </a:solidFill>
                <a:latin typeface="Nimbus Sans L"/>
              </a:rPr>
              <a:t>(a) Packet identifier field </a:t>
            </a:r>
            <a:endParaRPr lang="en-US" sz="1600">
              <a:latin typeface="Constantia" pitchFamily="18" charset="0"/>
            </a:endParaRPr>
          </a:p>
        </p:txBody>
      </p:sp>
      <p:sp>
        <p:nvSpPr>
          <p:cNvPr id="44" name="Rectangle 40"/>
          <p:cNvSpPr>
            <a:spLocks noChangeArrowheads="1"/>
          </p:cNvSpPr>
          <p:nvPr/>
        </p:nvSpPr>
        <p:spPr bwMode="auto">
          <a:xfrm>
            <a:off x="3282950" y="2987675"/>
            <a:ext cx="1239838" cy="298450"/>
          </a:xfrm>
          <a:prstGeom prst="rect">
            <a:avLst/>
          </a:prstGeom>
          <a:noFill/>
          <a:ln w="15875">
            <a:solidFill>
              <a:srgbClr val="000000"/>
            </a:solidFill>
            <a:miter lim="800000"/>
            <a:headEnd/>
            <a:tailEnd/>
          </a:ln>
        </p:spPr>
        <p:txBody>
          <a:bodyPr/>
          <a:lstStyle/>
          <a:p>
            <a:endParaRPr lang="en-US">
              <a:latin typeface="Constantia" pitchFamily="18" charset="0"/>
            </a:endParaRPr>
          </a:p>
        </p:txBody>
      </p:sp>
      <p:sp>
        <p:nvSpPr>
          <p:cNvPr id="45" name="Rectangle 41"/>
          <p:cNvSpPr>
            <a:spLocks noChangeArrowheads="1"/>
          </p:cNvSpPr>
          <p:nvPr/>
        </p:nvSpPr>
        <p:spPr bwMode="auto">
          <a:xfrm>
            <a:off x="3779838" y="3021013"/>
            <a:ext cx="25648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PID</a:t>
            </a:r>
            <a:endParaRPr lang="en-US">
              <a:latin typeface="Constantia" pitchFamily="18" charset="0"/>
            </a:endParaRPr>
          </a:p>
        </p:txBody>
      </p:sp>
      <p:sp>
        <p:nvSpPr>
          <p:cNvPr id="46" name="Rectangle 42"/>
          <p:cNvSpPr>
            <a:spLocks noChangeArrowheads="1"/>
          </p:cNvSpPr>
          <p:nvPr/>
        </p:nvSpPr>
        <p:spPr bwMode="auto">
          <a:xfrm>
            <a:off x="4522789" y="2987675"/>
            <a:ext cx="1074737" cy="298450"/>
          </a:xfrm>
          <a:prstGeom prst="rect">
            <a:avLst/>
          </a:prstGeom>
          <a:noFill/>
          <a:ln w="15875">
            <a:solidFill>
              <a:srgbClr val="C00000"/>
            </a:solidFill>
            <a:miter lim="800000"/>
            <a:headEnd/>
            <a:tailEnd/>
          </a:ln>
        </p:spPr>
        <p:txBody>
          <a:bodyPr/>
          <a:lstStyle/>
          <a:p>
            <a:endParaRPr lang="en-US">
              <a:latin typeface="Constantia" pitchFamily="18" charset="0"/>
            </a:endParaRPr>
          </a:p>
        </p:txBody>
      </p:sp>
      <p:sp>
        <p:nvSpPr>
          <p:cNvPr id="47" name="Rectangle 43"/>
          <p:cNvSpPr>
            <a:spLocks noChangeArrowheads="1"/>
          </p:cNvSpPr>
          <p:nvPr/>
        </p:nvSpPr>
        <p:spPr bwMode="auto">
          <a:xfrm>
            <a:off x="4854575" y="3021013"/>
            <a:ext cx="434414"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ADDR</a:t>
            </a:r>
            <a:endParaRPr lang="en-US">
              <a:latin typeface="Constantia" pitchFamily="18" charset="0"/>
            </a:endParaRPr>
          </a:p>
        </p:txBody>
      </p:sp>
      <p:sp>
        <p:nvSpPr>
          <p:cNvPr id="48" name="Rectangle 44"/>
          <p:cNvSpPr>
            <a:spLocks noChangeArrowheads="1"/>
          </p:cNvSpPr>
          <p:nvPr/>
        </p:nvSpPr>
        <p:spPr bwMode="auto">
          <a:xfrm>
            <a:off x="5597525" y="2987675"/>
            <a:ext cx="628650" cy="298450"/>
          </a:xfrm>
          <a:prstGeom prst="rect">
            <a:avLst/>
          </a:prstGeom>
          <a:noFill/>
          <a:ln w="15875">
            <a:solidFill>
              <a:srgbClr val="C00000"/>
            </a:solidFill>
            <a:miter lim="800000"/>
            <a:headEnd/>
            <a:tailEnd/>
          </a:ln>
        </p:spPr>
        <p:txBody>
          <a:bodyPr/>
          <a:lstStyle/>
          <a:p>
            <a:endParaRPr lang="en-US">
              <a:latin typeface="Constantia" pitchFamily="18" charset="0"/>
            </a:endParaRPr>
          </a:p>
        </p:txBody>
      </p:sp>
      <p:sp>
        <p:nvSpPr>
          <p:cNvPr id="49" name="Rectangle 45"/>
          <p:cNvSpPr>
            <a:spLocks noChangeArrowheads="1"/>
          </p:cNvSpPr>
          <p:nvPr/>
        </p:nvSpPr>
        <p:spPr bwMode="auto">
          <a:xfrm>
            <a:off x="5713414" y="3021013"/>
            <a:ext cx="426399"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ENDP</a:t>
            </a:r>
            <a:endParaRPr lang="en-US">
              <a:latin typeface="Constantia" pitchFamily="18" charset="0"/>
            </a:endParaRPr>
          </a:p>
        </p:txBody>
      </p:sp>
      <p:sp>
        <p:nvSpPr>
          <p:cNvPr id="50" name="Rectangle 46"/>
          <p:cNvSpPr>
            <a:spLocks noChangeArrowheads="1"/>
          </p:cNvSpPr>
          <p:nvPr/>
        </p:nvSpPr>
        <p:spPr bwMode="auto">
          <a:xfrm>
            <a:off x="6226176" y="2987675"/>
            <a:ext cx="777875" cy="298450"/>
          </a:xfrm>
          <a:prstGeom prst="rect">
            <a:avLst/>
          </a:prstGeom>
          <a:noFill/>
          <a:ln w="15875">
            <a:solidFill>
              <a:srgbClr val="C00000"/>
            </a:solidFill>
            <a:miter lim="800000"/>
            <a:headEnd/>
            <a:tailEnd/>
          </a:ln>
        </p:spPr>
        <p:txBody>
          <a:bodyPr/>
          <a:lstStyle/>
          <a:p>
            <a:endParaRPr lang="en-US">
              <a:latin typeface="Constantia" pitchFamily="18" charset="0"/>
            </a:endParaRPr>
          </a:p>
        </p:txBody>
      </p:sp>
      <p:sp>
        <p:nvSpPr>
          <p:cNvPr id="51" name="Rectangle 47"/>
          <p:cNvSpPr>
            <a:spLocks noChangeArrowheads="1"/>
          </p:cNvSpPr>
          <p:nvPr/>
        </p:nvSpPr>
        <p:spPr bwMode="auto">
          <a:xfrm>
            <a:off x="6391275" y="3021013"/>
            <a:ext cx="50174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CRC16</a:t>
            </a:r>
            <a:endParaRPr lang="en-US">
              <a:latin typeface="Constantia" pitchFamily="18" charset="0"/>
            </a:endParaRPr>
          </a:p>
        </p:txBody>
      </p:sp>
      <p:sp>
        <p:nvSpPr>
          <p:cNvPr id="52" name="Rectangle 48"/>
          <p:cNvSpPr>
            <a:spLocks noChangeArrowheads="1"/>
          </p:cNvSpPr>
          <p:nvPr/>
        </p:nvSpPr>
        <p:spPr bwMode="auto">
          <a:xfrm>
            <a:off x="3282950" y="2987675"/>
            <a:ext cx="3721100" cy="298450"/>
          </a:xfrm>
          <a:prstGeom prst="rect">
            <a:avLst/>
          </a:prstGeom>
          <a:noFill/>
          <a:ln w="15875">
            <a:solidFill>
              <a:schemeClr val="tx1"/>
            </a:solidFill>
            <a:miter lim="800000"/>
            <a:headEnd/>
            <a:tailEnd/>
          </a:ln>
        </p:spPr>
        <p:txBody>
          <a:bodyPr/>
          <a:lstStyle/>
          <a:p>
            <a:endParaRPr lang="en-US">
              <a:latin typeface="Constantia" pitchFamily="18" charset="0"/>
            </a:endParaRPr>
          </a:p>
        </p:txBody>
      </p:sp>
      <p:sp>
        <p:nvSpPr>
          <p:cNvPr id="53" name="Line 49"/>
          <p:cNvSpPr>
            <a:spLocks noChangeShapeType="1"/>
          </p:cNvSpPr>
          <p:nvPr/>
        </p:nvSpPr>
        <p:spPr bwMode="auto">
          <a:xfrm flipV="1">
            <a:off x="3282950" y="2541588"/>
            <a:ext cx="1588" cy="296862"/>
          </a:xfrm>
          <a:prstGeom prst="line">
            <a:avLst/>
          </a:prstGeom>
          <a:noFill/>
          <a:ln w="15875">
            <a:solidFill>
              <a:srgbClr val="000000"/>
            </a:solidFill>
            <a:round/>
            <a:headEnd/>
            <a:tailEnd/>
          </a:ln>
        </p:spPr>
        <p:txBody>
          <a:bodyPr/>
          <a:lstStyle/>
          <a:p>
            <a:endParaRPr lang="en-US"/>
          </a:p>
        </p:txBody>
      </p:sp>
      <p:sp>
        <p:nvSpPr>
          <p:cNvPr id="54" name="Line 50"/>
          <p:cNvSpPr>
            <a:spLocks noChangeShapeType="1"/>
          </p:cNvSpPr>
          <p:nvPr/>
        </p:nvSpPr>
        <p:spPr bwMode="auto">
          <a:xfrm flipV="1">
            <a:off x="4522789" y="2541588"/>
            <a:ext cx="1587" cy="296862"/>
          </a:xfrm>
          <a:prstGeom prst="line">
            <a:avLst/>
          </a:prstGeom>
          <a:noFill/>
          <a:ln w="15875">
            <a:solidFill>
              <a:srgbClr val="000000"/>
            </a:solidFill>
            <a:round/>
            <a:headEnd/>
            <a:tailEnd/>
          </a:ln>
        </p:spPr>
        <p:txBody>
          <a:bodyPr/>
          <a:lstStyle/>
          <a:p>
            <a:endParaRPr lang="en-US"/>
          </a:p>
        </p:txBody>
      </p:sp>
      <p:sp>
        <p:nvSpPr>
          <p:cNvPr id="55" name="Line 51"/>
          <p:cNvSpPr>
            <a:spLocks noChangeShapeType="1"/>
          </p:cNvSpPr>
          <p:nvPr/>
        </p:nvSpPr>
        <p:spPr bwMode="auto">
          <a:xfrm flipV="1">
            <a:off x="5597525" y="2541588"/>
            <a:ext cx="1588" cy="296862"/>
          </a:xfrm>
          <a:prstGeom prst="line">
            <a:avLst/>
          </a:prstGeom>
          <a:noFill/>
          <a:ln w="15875">
            <a:solidFill>
              <a:srgbClr val="000000"/>
            </a:solidFill>
            <a:round/>
            <a:headEnd/>
            <a:tailEnd/>
          </a:ln>
        </p:spPr>
        <p:txBody>
          <a:bodyPr/>
          <a:lstStyle/>
          <a:p>
            <a:endParaRPr lang="en-US"/>
          </a:p>
        </p:txBody>
      </p:sp>
      <p:sp>
        <p:nvSpPr>
          <p:cNvPr id="56" name="Line 52"/>
          <p:cNvSpPr>
            <a:spLocks noChangeShapeType="1"/>
          </p:cNvSpPr>
          <p:nvPr/>
        </p:nvSpPr>
        <p:spPr bwMode="auto">
          <a:xfrm flipV="1">
            <a:off x="6226175" y="2541588"/>
            <a:ext cx="1588" cy="296862"/>
          </a:xfrm>
          <a:prstGeom prst="line">
            <a:avLst/>
          </a:prstGeom>
          <a:noFill/>
          <a:ln w="15875">
            <a:solidFill>
              <a:srgbClr val="000000"/>
            </a:solidFill>
            <a:round/>
            <a:headEnd/>
            <a:tailEnd/>
          </a:ln>
        </p:spPr>
        <p:txBody>
          <a:bodyPr/>
          <a:lstStyle/>
          <a:p>
            <a:endParaRPr lang="en-US"/>
          </a:p>
        </p:txBody>
      </p:sp>
      <p:sp>
        <p:nvSpPr>
          <p:cNvPr id="57" name="Line 53"/>
          <p:cNvSpPr>
            <a:spLocks noChangeShapeType="1"/>
          </p:cNvSpPr>
          <p:nvPr/>
        </p:nvSpPr>
        <p:spPr bwMode="auto">
          <a:xfrm flipV="1">
            <a:off x="7004050" y="2541588"/>
            <a:ext cx="1588" cy="296862"/>
          </a:xfrm>
          <a:prstGeom prst="line">
            <a:avLst/>
          </a:prstGeom>
          <a:noFill/>
          <a:ln w="15875">
            <a:solidFill>
              <a:srgbClr val="000000"/>
            </a:solidFill>
            <a:round/>
            <a:headEnd/>
            <a:tailEnd/>
          </a:ln>
        </p:spPr>
        <p:txBody>
          <a:bodyPr/>
          <a:lstStyle/>
          <a:p>
            <a:endParaRPr lang="en-US"/>
          </a:p>
        </p:txBody>
      </p:sp>
      <p:sp>
        <p:nvSpPr>
          <p:cNvPr id="58" name="Rectangle 54"/>
          <p:cNvSpPr>
            <a:spLocks noChangeArrowheads="1"/>
          </p:cNvSpPr>
          <p:nvPr/>
        </p:nvSpPr>
        <p:spPr bwMode="auto">
          <a:xfrm>
            <a:off x="3862388" y="2590800"/>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8</a:t>
            </a:r>
            <a:endParaRPr lang="en-US">
              <a:latin typeface="Constantia" pitchFamily="18" charset="0"/>
            </a:endParaRPr>
          </a:p>
        </p:txBody>
      </p:sp>
      <p:sp>
        <p:nvSpPr>
          <p:cNvPr id="59" name="Rectangle 55"/>
          <p:cNvSpPr>
            <a:spLocks noChangeArrowheads="1"/>
          </p:cNvSpPr>
          <p:nvPr/>
        </p:nvSpPr>
        <p:spPr bwMode="auto">
          <a:xfrm>
            <a:off x="5019675" y="2590800"/>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7</a:t>
            </a:r>
            <a:endParaRPr lang="en-US">
              <a:latin typeface="Constantia" pitchFamily="18" charset="0"/>
            </a:endParaRPr>
          </a:p>
        </p:txBody>
      </p:sp>
      <p:sp>
        <p:nvSpPr>
          <p:cNvPr id="60" name="Rectangle 56"/>
          <p:cNvSpPr>
            <a:spLocks noChangeArrowheads="1"/>
          </p:cNvSpPr>
          <p:nvPr/>
        </p:nvSpPr>
        <p:spPr bwMode="auto">
          <a:xfrm>
            <a:off x="5878513" y="2590800"/>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4</a:t>
            </a:r>
            <a:endParaRPr lang="en-US">
              <a:latin typeface="Constantia" pitchFamily="18" charset="0"/>
            </a:endParaRPr>
          </a:p>
        </p:txBody>
      </p:sp>
      <p:sp>
        <p:nvSpPr>
          <p:cNvPr id="61" name="Rectangle 57"/>
          <p:cNvSpPr>
            <a:spLocks noChangeArrowheads="1"/>
          </p:cNvSpPr>
          <p:nvPr/>
        </p:nvSpPr>
        <p:spPr bwMode="auto">
          <a:xfrm>
            <a:off x="6573838" y="2590800"/>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5</a:t>
            </a:r>
            <a:endParaRPr lang="en-US">
              <a:latin typeface="Constantia" pitchFamily="18" charset="0"/>
            </a:endParaRPr>
          </a:p>
        </p:txBody>
      </p:sp>
      <p:sp>
        <p:nvSpPr>
          <p:cNvPr id="62" name="Rectangle 58"/>
          <p:cNvSpPr>
            <a:spLocks noChangeArrowheads="1"/>
          </p:cNvSpPr>
          <p:nvPr/>
        </p:nvSpPr>
        <p:spPr bwMode="auto">
          <a:xfrm>
            <a:off x="2770188" y="2590800"/>
            <a:ext cx="256480" cy="184666"/>
          </a:xfrm>
          <a:prstGeom prst="rect">
            <a:avLst/>
          </a:prstGeom>
          <a:noFill/>
          <a:ln w="9525">
            <a:noFill/>
            <a:miter lim="800000"/>
            <a:headEnd/>
            <a:tailEnd/>
          </a:ln>
        </p:spPr>
        <p:txBody>
          <a:bodyPr wrap="none" lIns="0" tIns="0" rIns="0" bIns="0">
            <a:spAutoFit/>
          </a:bodyPr>
          <a:lstStyle/>
          <a:p>
            <a:r>
              <a:rPr lang="en-US" sz="1200" dirty="0">
                <a:solidFill>
                  <a:srgbClr val="000000"/>
                </a:solidFill>
                <a:latin typeface="Nimbus Roman No9 L"/>
              </a:rPr>
              <a:t>Bits</a:t>
            </a:r>
            <a:endParaRPr lang="en-US" dirty="0">
              <a:latin typeface="Constantia" pitchFamily="18" charset="0"/>
            </a:endParaRPr>
          </a:p>
        </p:txBody>
      </p:sp>
      <p:sp>
        <p:nvSpPr>
          <p:cNvPr id="63" name="Rectangle 59"/>
          <p:cNvSpPr>
            <a:spLocks noChangeArrowheads="1"/>
          </p:cNvSpPr>
          <p:nvPr/>
        </p:nvSpPr>
        <p:spPr bwMode="auto">
          <a:xfrm>
            <a:off x="4308475" y="3683001"/>
            <a:ext cx="2623282" cy="246221"/>
          </a:xfrm>
          <a:prstGeom prst="rect">
            <a:avLst/>
          </a:prstGeom>
          <a:noFill/>
          <a:ln w="9525">
            <a:noFill/>
            <a:miter lim="800000"/>
            <a:headEnd/>
            <a:tailEnd/>
          </a:ln>
        </p:spPr>
        <p:txBody>
          <a:bodyPr wrap="none" lIns="0" tIns="0" rIns="0" bIns="0">
            <a:spAutoFit/>
          </a:bodyPr>
          <a:lstStyle/>
          <a:p>
            <a:r>
              <a:rPr lang="en-US" sz="1600">
                <a:solidFill>
                  <a:srgbClr val="000000"/>
                </a:solidFill>
                <a:latin typeface="Nimbus Sans L"/>
              </a:rPr>
              <a:t>(b)  Token packet, IN or OUT</a:t>
            </a:r>
            <a:endParaRPr lang="en-US" sz="1600">
              <a:latin typeface="Constantia" pitchFamily="18" charset="0"/>
            </a:endParaRPr>
          </a:p>
        </p:txBody>
      </p:sp>
      <p:sp>
        <p:nvSpPr>
          <p:cNvPr id="64" name="Rectangle 60"/>
          <p:cNvSpPr>
            <a:spLocks noChangeArrowheads="1"/>
          </p:cNvSpPr>
          <p:nvPr/>
        </p:nvSpPr>
        <p:spPr bwMode="auto">
          <a:xfrm>
            <a:off x="2986089" y="4843463"/>
            <a:ext cx="479425" cy="296862"/>
          </a:xfrm>
          <a:prstGeom prst="rect">
            <a:avLst/>
          </a:prstGeom>
          <a:noFill/>
          <a:ln w="15875">
            <a:solidFill>
              <a:srgbClr val="000000"/>
            </a:solidFill>
            <a:miter lim="800000"/>
            <a:headEnd/>
            <a:tailEnd/>
          </a:ln>
        </p:spPr>
        <p:txBody>
          <a:bodyPr/>
          <a:lstStyle/>
          <a:p>
            <a:endParaRPr lang="en-US">
              <a:latin typeface="Constantia" pitchFamily="18" charset="0"/>
            </a:endParaRPr>
          </a:p>
        </p:txBody>
      </p:sp>
      <p:sp>
        <p:nvSpPr>
          <p:cNvPr id="65" name="Rectangle 61"/>
          <p:cNvSpPr>
            <a:spLocks noChangeArrowheads="1"/>
          </p:cNvSpPr>
          <p:nvPr/>
        </p:nvSpPr>
        <p:spPr bwMode="auto">
          <a:xfrm>
            <a:off x="3117850" y="4875213"/>
            <a:ext cx="25648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PID</a:t>
            </a:r>
            <a:endParaRPr lang="en-US">
              <a:latin typeface="Constantia" pitchFamily="18" charset="0"/>
            </a:endParaRPr>
          </a:p>
        </p:txBody>
      </p:sp>
      <p:sp>
        <p:nvSpPr>
          <p:cNvPr id="66" name="Rectangle 62"/>
          <p:cNvSpPr>
            <a:spLocks noChangeArrowheads="1"/>
          </p:cNvSpPr>
          <p:nvPr/>
        </p:nvSpPr>
        <p:spPr bwMode="auto">
          <a:xfrm>
            <a:off x="3465514" y="4843463"/>
            <a:ext cx="2859087" cy="296862"/>
          </a:xfrm>
          <a:prstGeom prst="rect">
            <a:avLst/>
          </a:prstGeom>
          <a:noFill/>
          <a:ln w="15875">
            <a:solidFill>
              <a:srgbClr val="C00000"/>
            </a:solidFill>
            <a:miter lim="800000"/>
            <a:headEnd/>
            <a:tailEnd/>
          </a:ln>
        </p:spPr>
        <p:txBody>
          <a:bodyPr/>
          <a:lstStyle/>
          <a:p>
            <a:endParaRPr lang="en-US">
              <a:latin typeface="Constantia" pitchFamily="18" charset="0"/>
            </a:endParaRPr>
          </a:p>
        </p:txBody>
      </p:sp>
      <p:sp>
        <p:nvSpPr>
          <p:cNvPr id="67" name="Rectangle 63"/>
          <p:cNvSpPr>
            <a:spLocks noChangeArrowheads="1"/>
          </p:cNvSpPr>
          <p:nvPr/>
        </p:nvSpPr>
        <p:spPr bwMode="auto">
          <a:xfrm>
            <a:off x="4705350" y="4875213"/>
            <a:ext cx="110608"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D</a:t>
            </a:r>
            <a:endParaRPr lang="en-US">
              <a:latin typeface="Constantia" pitchFamily="18" charset="0"/>
            </a:endParaRPr>
          </a:p>
        </p:txBody>
      </p:sp>
      <p:sp>
        <p:nvSpPr>
          <p:cNvPr id="68" name="Rectangle 64"/>
          <p:cNvSpPr>
            <a:spLocks noChangeArrowheads="1"/>
          </p:cNvSpPr>
          <p:nvPr/>
        </p:nvSpPr>
        <p:spPr bwMode="auto">
          <a:xfrm>
            <a:off x="4803775" y="4875213"/>
            <a:ext cx="102592"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A</a:t>
            </a:r>
            <a:endParaRPr lang="en-US">
              <a:latin typeface="Constantia" pitchFamily="18" charset="0"/>
            </a:endParaRPr>
          </a:p>
        </p:txBody>
      </p:sp>
      <p:sp>
        <p:nvSpPr>
          <p:cNvPr id="69" name="Rectangle 65"/>
          <p:cNvSpPr>
            <a:spLocks noChangeArrowheads="1"/>
          </p:cNvSpPr>
          <p:nvPr/>
        </p:nvSpPr>
        <p:spPr bwMode="auto">
          <a:xfrm>
            <a:off x="4903788" y="4875213"/>
            <a:ext cx="94578"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T</a:t>
            </a:r>
            <a:endParaRPr lang="en-US">
              <a:latin typeface="Constantia" pitchFamily="18" charset="0"/>
            </a:endParaRPr>
          </a:p>
        </p:txBody>
      </p:sp>
      <p:sp>
        <p:nvSpPr>
          <p:cNvPr id="70" name="Rectangle 66"/>
          <p:cNvSpPr>
            <a:spLocks noChangeArrowheads="1"/>
          </p:cNvSpPr>
          <p:nvPr/>
        </p:nvSpPr>
        <p:spPr bwMode="auto">
          <a:xfrm>
            <a:off x="4986338" y="4875213"/>
            <a:ext cx="102592"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A</a:t>
            </a:r>
            <a:endParaRPr lang="en-US">
              <a:latin typeface="Constantia" pitchFamily="18" charset="0"/>
            </a:endParaRPr>
          </a:p>
        </p:txBody>
      </p:sp>
      <p:sp>
        <p:nvSpPr>
          <p:cNvPr id="71" name="Rectangle 67"/>
          <p:cNvSpPr>
            <a:spLocks noChangeArrowheads="1"/>
          </p:cNvSpPr>
          <p:nvPr/>
        </p:nvSpPr>
        <p:spPr bwMode="auto">
          <a:xfrm>
            <a:off x="6324600" y="4843463"/>
            <a:ext cx="960438" cy="296862"/>
          </a:xfrm>
          <a:prstGeom prst="rect">
            <a:avLst/>
          </a:prstGeom>
          <a:noFill/>
          <a:ln w="15875">
            <a:solidFill>
              <a:srgbClr val="C00000"/>
            </a:solidFill>
            <a:miter lim="800000"/>
            <a:headEnd/>
            <a:tailEnd/>
          </a:ln>
        </p:spPr>
        <p:txBody>
          <a:bodyPr/>
          <a:lstStyle/>
          <a:p>
            <a:endParaRPr lang="en-US">
              <a:latin typeface="Constantia" pitchFamily="18" charset="0"/>
            </a:endParaRPr>
          </a:p>
        </p:txBody>
      </p:sp>
      <p:sp>
        <p:nvSpPr>
          <p:cNvPr id="72" name="Rectangle 68"/>
          <p:cNvSpPr>
            <a:spLocks noChangeArrowheads="1"/>
          </p:cNvSpPr>
          <p:nvPr/>
        </p:nvSpPr>
        <p:spPr bwMode="auto">
          <a:xfrm>
            <a:off x="6573838" y="4875213"/>
            <a:ext cx="50174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CRC16</a:t>
            </a:r>
            <a:endParaRPr lang="en-US">
              <a:latin typeface="Constantia" pitchFamily="18" charset="0"/>
            </a:endParaRPr>
          </a:p>
        </p:txBody>
      </p:sp>
      <p:sp>
        <p:nvSpPr>
          <p:cNvPr id="73" name="Rectangle 69"/>
          <p:cNvSpPr>
            <a:spLocks noChangeArrowheads="1"/>
          </p:cNvSpPr>
          <p:nvPr/>
        </p:nvSpPr>
        <p:spPr bwMode="auto">
          <a:xfrm>
            <a:off x="2986088" y="4843463"/>
            <a:ext cx="4298950" cy="296862"/>
          </a:xfrm>
          <a:prstGeom prst="rect">
            <a:avLst/>
          </a:prstGeom>
          <a:noFill/>
          <a:ln w="15875">
            <a:solidFill>
              <a:srgbClr val="C00000"/>
            </a:solidFill>
            <a:miter lim="800000"/>
            <a:headEnd/>
            <a:tailEnd/>
          </a:ln>
        </p:spPr>
        <p:txBody>
          <a:bodyPr/>
          <a:lstStyle/>
          <a:p>
            <a:endParaRPr lang="en-US">
              <a:latin typeface="Constantia" pitchFamily="18" charset="0"/>
            </a:endParaRPr>
          </a:p>
        </p:txBody>
      </p:sp>
      <p:sp>
        <p:nvSpPr>
          <p:cNvPr id="74" name="Line 70"/>
          <p:cNvSpPr>
            <a:spLocks noChangeShapeType="1"/>
          </p:cNvSpPr>
          <p:nvPr/>
        </p:nvSpPr>
        <p:spPr bwMode="auto">
          <a:xfrm flipV="1">
            <a:off x="2986089" y="4395788"/>
            <a:ext cx="1587" cy="298450"/>
          </a:xfrm>
          <a:prstGeom prst="line">
            <a:avLst/>
          </a:prstGeom>
          <a:noFill/>
          <a:ln w="15875">
            <a:solidFill>
              <a:srgbClr val="000000"/>
            </a:solidFill>
            <a:round/>
            <a:headEnd/>
            <a:tailEnd/>
          </a:ln>
        </p:spPr>
        <p:txBody>
          <a:bodyPr/>
          <a:lstStyle/>
          <a:p>
            <a:endParaRPr lang="en-US"/>
          </a:p>
        </p:txBody>
      </p:sp>
      <p:sp>
        <p:nvSpPr>
          <p:cNvPr id="75" name="Line 71"/>
          <p:cNvSpPr>
            <a:spLocks noChangeShapeType="1"/>
          </p:cNvSpPr>
          <p:nvPr/>
        </p:nvSpPr>
        <p:spPr bwMode="auto">
          <a:xfrm flipV="1">
            <a:off x="3465514" y="4395788"/>
            <a:ext cx="1587" cy="298450"/>
          </a:xfrm>
          <a:prstGeom prst="line">
            <a:avLst/>
          </a:prstGeom>
          <a:noFill/>
          <a:ln w="15875">
            <a:solidFill>
              <a:srgbClr val="000000"/>
            </a:solidFill>
            <a:round/>
            <a:headEnd/>
            <a:tailEnd/>
          </a:ln>
        </p:spPr>
        <p:txBody>
          <a:bodyPr/>
          <a:lstStyle/>
          <a:p>
            <a:endParaRPr lang="en-US"/>
          </a:p>
        </p:txBody>
      </p:sp>
      <p:sp>
        <p:nvSpPr>
          <p:cNvPr id="76" name="Line 72"/>
          <p:cNvSpPr>
            <a:spLocks noChangeShapeType="1"/>
          </p:cNvSpPr>
          <p:nvPr/>
        </p:nvSpPr>
        <p:spPr bwMode="auto">
          <a:xfrm flipV="1">
            <a:off x="6324600" y="4395788"/>
            <a:ext cx="1588" cy="298450"/>
          </a:xfrm>
          <a:prstGeom prst="line">
            <a:avLst/>
          </a:prstGeom>
          <a:noFill/>
          <a:ln w="15875">
            <a:solidFill>
              <a:srgbClr val="000000"/>
            </a:solidFill>
            <a:round/>
            <a:headEnd/>
            <a:tailEnd/>
          </a:ln>
        </p:spPr>
        <p:txBody>
          <a:bodyPr/>
          <a:lstStyle/>
          <a:p>
            <a:endParaRPr lang="en-US"/>
          </a:p>
        </p:txBody>
      </p:sp>
      <p:sp>
        <p:nvSpPr>
          <p:cNvPr id="77" name="Line 73"/>
          <p:cNvSpPr>
            <a:spLocks noChangeShapeType="1"/>
          </p:cNvSpPr>
          <p:nvPr/>
        </p:nvSpPr>
        <p:spPr bwMode="auto">
          <a:xfrm flipV="1">
            <a:off x="7285039" y="4395788"/>
            <a:ext cx="1587" cy="298450"/>
          </a:xfrm>
          <a:prstGeom prst="line">
            <a:avLst/>
          </a:prstGeom>
          <a:noFill/>
          <a:ln w="15875">
            <a:solidFill>
              <a:srgbClr val="000000"/>
            </a:solidFill>
            <a:round/>
            <a:headEnd/>
            <a:tailEnd/>
          </a:ln>
        </p:spPr>
        <p:txBody>
          <a:bodyPr/>
          <a:lstStyle/>
          <a:p>
            <a:endParaRPr lang="en-US"/>
          </a:p>
        </p:txBody>
      </p:sp>
      <p:sp>
        <p:nvSpPr>
          <p:cNvPr id="78" name="Rectangle 74"/>
          <p:cNvSpPr>
            <a:spLocks noChangeArrowheads="1"/>
          </p:cNvSpPr>
          <p:nvPr/>
        </p:nvSpPr>
        <p:spPr bwMode="auto">
          <a:xfrm>
            <a:off x="3200400" y="4445000"/>
            <a:ext cx="8496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8</a:t>
            </a:r>
            <a:endParaRPr lang="en-US">
              <a:latin typeface="Constantia" pitchFamily="18" charset="0"/>
            </a:endParaRPr>
          </a:p>
        </p:txBody>
      </p:sp>
      <p:sp>
        <p:nvSpPr>
          <p:cNvPr id="79" name="Rectangle 75"/>
          <p:cNvSpPr>
            <a:spLocks noChangeArrowheads="1"/>
          </p:cNvSpPr>
          <p:nvPr/>
        </p:nvSpPr>
        <p:spPr bwMode="auto">
          <a:xfrm>
            <a:off x="4622801" y="4445000"/>
            <a:ext cx="639599"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0 to 8192</a:t>
            </a:r>
            <a:endParaRPr lang="en-US">
              <a:latin typeface="Constantia" pitchFamily="18" charset="0"/>
            </a:endParaRPr>
          </a:p>
        </p:txBody>
      </p:sp>
      <p:sp>
        <p:nvSpPr>
          <p:cNvPr id="80" name="Rectangle 76"/>
          <p:cNvSpPr>
            <a:spLocks noChangeArrowheads="1"/>
          </p:cNvSpPr>
          <p:nvPr/>
        </p:nvSpPr>
        <p:spPr bwMode="auto">
          <a:xfrm>
            <a:off x="6721475" y="4445000"/>
            <a:ext cx="169918"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16</a:t>
            </a:r>
            <a:endParaRPr lang="en-US">
              <a:latin typeface="Constantia" pitchFamily="18" charset="0"/>
            </a:endParaRPr>
          </a:p>
        </p:txBody>
      </p:sp>
      <p:sp>
        <p:nvSpPr>
          <p:cNvPr id="81" name="Rectangle 77"/>
          <p:cNvSpPr>
            <a:spLocks noChangeArrowheads="1"/>
          </p:cNvSpPr>
          <p:nvPr/>
        </p:nvSpPr>
        <p:spPr bwMode="auto">
          <a:xfrm>
            <a:off x="2605088" y="4445000"/>
            <a:ext cx="256480" cy="184666"/>
          </a:xfrm>
          <a:prstGeom prst="rect">
            <a:avLst/>
          </a:prstGeom>
          <a:noFill/>
          <a:ln w="9525">
            <a:noFill/>
            <a:miter lim="800000"/>
            <a:headEnd/>
            <a:tailEnd/>
          </a:ln>
        </p:spPr>
        <p:txBody>
          <a:bodyPr wrap="none" lIns="0" tIns="0" rIns="0" bIns="0">
            <a:spAutoFit/>
          </a:bodyPr>
          <a:lstStyle/>
          <a:p>
            <a:r>
              <a:rPr lang="en-US" sz="1200">
                <a:solidFill>
                  <a:srgbClr val="000000"/>
                </a:solidFill>
                <a:latin typeface="Nimbus Roman No9 L"/>
              </a:rPr>
              <a:t>Bits</a:t>
            </a:r>
            <a:endParaRPr lang="en-US">
              <a:latin typeface="Constantia" pitchFamily="18" charset="0"/>
            </a:endParaRPr>
          </a:p>
        </p:txBody>
      </p:sp>
      <p:sp>
        <p:nvSpPr>
          <p:cNvPr id="82" name="Rectangle 78"/>
          <p:cNvSpPr>
            <a:spLocks noChangeArrowheads="1"/>
          </p:cNvSpPr>
          <p:nvPr/>
        </p:nvSpPr>
        <p:spPr bwMode="auto">
          <a:xfrm>
            <a:off x="4648200" y="5318126"/>
            <a:ext cx="1393010" cy="246221"/>
          </a:xfrm>
          <a:prstGeom prst="rect">
            <a:avLst/>
          </a:prstGeom>
          <a:noFill/>
          <a:ln w="9525">
            <a:noFill/>
            <a:miter lim="800000"/>
            <a:headEnd/>
            <a:tailEnd/>
          </a:ln>
        </p:spPr>
        <p:txBody>
          <a:bodyPr wrap="none" lIns="0" tIns="0" rIns="0" bIns="0">
            <a:spAutoFit/>
          </a:bodyPr>
          <a:lstStyle/>
          <a:p>
            <a:r>
              <a:rPr lang="en-US" sz="1600" dirty="0">
                <a:solidFill>
                  <a:srgbClr val="000000"/>
                </a:solidFill>
                <a:latin typeface="Nimbus Sans L"/>
              </a:rPr>
              <a:t>(c) Data packet</a:t>
            </a:r>
            <a:endParaRPr lang="en-US" sz="1600" dirty="0">
              <a:latin typeface="Constantia" pitchFamily="18" charset="0"/>
            </a:endParaRPr>
          </a:p>
        </p:txBody>
      </p:sp>
      <p:sp>
        <p:nvSpPr>
          <p:cNvPr id="83" name="Rectangle 79"/>
          <p:cNvSpPr>
            <a:spLocks noChangeArrowheads="1"/>
          </p:cNvSpPr>
          <p:nvPr/>
        </p:nvSpPr>
        <p:spPr bwMode="auto">
          <a:xfrm>
            <a:off x="8077200" y="2152472"/>
            <a:ext cx="2362200" cy="1200329"/>
          </a:xfrm>
          <a:prstGeom prst="rect">
            <a:avLst/>
          </a:prstGeom>
          <a:noFill/>
          <a:ln w="9525">
            <a:noFill/>
            <a:miter lim="800000"/>
            <a:headEnd/>
            <a:tailEnd/>
          </a:ln>
        </p:spPr>
        <p:txBody>
          <a:bodyPr wrap="square">
            <a:spAutoFit/>
          </a:bodyPr>
          <a:lstStyle/>
          <a:p>
            <a:pPr algn="ctr"/>
            <a:r>
              <a:rPr lang="en-US" dirty="0">
                <a:latin typeface="Calibri" pitchFamily="34" charset="0"/>
                <a:cs typeface="Calibri" pitchFamily="34" charset="0"/>
              </a:rPr>
              <a:t>Control packets used for controlling data transfer operations are called </a:t>
            </a:r>
            <a:r>
              <a:rPr lang="en-US" b="1" dirty="0">
                <a:latin typeface="Calibri" pitchFamily="34" charset="0"/>
                <a:cs typeface="Calibri" pitchFamily="34" charset="0"/>
              </a:rPr>
              <a:t>token packets.</a:t>
            </a:r>
          </a:p>
        </p:txBody>
      </p:sp>
      <p:sp>
        <p:nvSpPr>
          <p:cNvPr id="84" name="TextBox 83"/>
          <p:cNvSpPr txBox="1"/>
          <p:nvPr/>
        </p:nvSpPr>
        <p:spPr>
          <a:xfrm>
            <a:off x="8001000" y="4038600"/>
            <a:ext cx="2438400" cy="2708434"/>
          </a:xfrm>
          <a:prstGeom prst="rect">
            <a:avLst/>
          </a:prstGeom>
          <a:noFill/>
        </p:spPr>
        <p:txBody>
          <a:bodyPr wrap="square" rtlCol="0">
            <a:spAutoFit/>
          </a:bodyPr>
          <a:lstStyle/>
          <a:p>
            <a:r>
              <a:rPr lang="en-US" sz="2000" b="1" dirty="0">
                <a:latin typeface="Calibri" pitchFamily="34" charset="0"/>
                <a:cs typeface="Calibri" pitchFamily="34" charset="0"/>
              </a:rPr>
              <a:t>PID</a:t>
            </a:r>
            <a:r>
              <a:rPr lang="en-US" sz="2000" dirty="0">
                <a:latin typeface="Calibri" pitchFamily="34" charset="0"/>
                <a:cs typeface="Calibri" pitchFamily="34" charset="0"/>
              </a:rPr>
              <a:t>: Packet Identifier</a:t>
            </a:r>
            <a:br>
              <a:rPr lang="en-US" sz="2000" dirty="0">
                <a:latin typeface="Calibri" pitchFamily="34" charset="0"/>
                <a:cs typeface="Calibri" pitchFamily="34" charset="0"/>
              </a:rPr>
            </a:br>
            <a:endParaRPr lang="en-US" sz="2000" dirty="0">
              <a:latin typeface="Calibri" pitchFamily="34" charset="0"/>
              <a:cs typeface="Calibri" pitchFamily="34" charset="0"/>
            </a:endParaRPr>
          </a:p>
          <a:p>
            <a:pPr algn="ctr"/>
            <a:r>
              <a:rPr lang="en-US" sz="2000" b="1" dirty="0">
                <a:latin typeface="Calibri" pitchFamily="34" charset="0"/>
                <a:cs typeface="Calibri" pitchFamily="34" charset="0"/>
              </a:rPr>
              <a:t>CRC</a:t>
            </a:r>
            <a:r>
              <a:rPr lang="en-US" sz="2000" dirty="0">
                <a:latin typeface="Calibri" pitchFamily="34" charset="0"/>
                <a:cs typeface="Calibri" pitchFamily="34" charset="0"/>
              </a:rPr>
              <a:t>: Cyclic Redundancy Check</a:t>
            </a:r>
            <a:br>
              <a:rPr lang="en-US" sz="2000" dirty="0">
                <a:latin typeface="Calibri" pitchFamily="34" charset="0"/>
                <a:cs typeface="Calibri" pitchFamily="34" charset="0"/>
              </a:rPr>
            </a:br>
            <a:r>
              <a:rPr lang="en-US" dirty="0">
                <a:latin typeface="Calibri" pitchFamily="34" charset="0"/>
                <a:cs typeface="Calibri" pitchFamily="34" charset="0"/>
              </a:rPr>
              <a:t>(The CRC bits are computed based on the contents of address (ADDR) and endpoint (ENDP) fields.)</a:t>
            </a:r>
          </a:p>
        </p:txBody>
      </p:sp>
      <p:graphicFrame>
        <p:nvGraphicFramePr>
          <p:cNvPr id="86" name="Table 85"/>
          <p:cNvGraphicFramePr>
            <a:graphicFrameLocks noGrp="1"/>
          </p:cNvGraphicFramePr>
          <p:nvPr/>
        </p:nvGraphicFramePr>
        <p:xfrm>
          <a:off x="3048000" y="838200"/>
          <a:ext cx="6096000" cy="560070"/>
        </p:xfrm>
        <a:graphic>
          <a:graphicData uri="http://schemas.openxmlformats.org/drawingml/2006/table">
            <a:tbl>
              <a:tblPr/>
              <a:tblGrid>
                <a:gridCol w="762000"/>
                <a:gridCol w="762000"/>
                <a:gridCol w="762000"/>
                <a:gridCol w="762000"/>
                <a:gridCol w="762000"/>
                <a:gridCol w="762000"/>
                <a:gridCol w="762000"/>
                <a:gridCol w="762000"/>
              </a:tblGrid>
              <a:tr h="0">
                <a:tc>
                  <a:txBody>
                    <a:bodyPr/>
                    <a:lstStyle/>
                    <a:p>
                      <a:r>
                        <a:rPr lang="en-US"/>
                        <a:t>PID</a:t>
                      </a:r>
                      <a:r>
                        <a:rPr lang="en-US" baseline="-25000"/>
                        <a:t>0</a:t>
                      </a:r>
                      <a:r>
                        <a:rPr lang="en-US"/>
                        <a:t> </a:t>
                      </a:r>
                    </a:p>
                  </a:txBody>
                  <a:tcPr marL="142875" marR="142875" marT="142875" marB="1428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PID</a:t>
                      </a:r>
                      <a:r>
                        <a:rPr lang="en-US" baseline="-25000"/>
                        <a:t>1</a:t>
                      </a:r>
                      <a:r>
                        <a:rPr lang="en-US"/>
                        <a:t> </a:t>
                      </a:r>
                    </a:p>
                  </a:txBody>
                  <a:tcPr marL="142875" marR="142875" marT="142875" marB="1428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PID</a:t>
                      </a:r>
                      <a:r>
                        <a:rPr lang="en-US" baseline="-25000"/>
                        <a:t>2</a:t>
                      </a:r>
                      <a:r>
                        <a:rPr lang="en-US"/>
                        <a:t> </a:t>
                      </a:r>
                    </a:p>
                  </a:txBody>
                  <a:tcPr marL="142875" marR="142875" marT="142875" marB="1428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PID</a:t>
                      </a:r>
                      <a:r>
                        <a:rPr lang="en-US" baseline="-25000"/>
                        <a:t>3</a:t>
                      </a:r>
                      <a:r>
                        <a:rPr lang="en-US"/>
                        <a:t> </a:t>
                      </a:r>
                    </a:p>
                  </a:txBody>
                  <a:tcPr marL="142875" marR="142875" marT="142875" marB="1428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PID</a:t>
                      </a:r>
                      <a:r>
                        <a:rPr lang="en-US" baseline="-25000" dirty="0"/>
                        <a:t>0</a:t>
                      </a:r>
                      <a:r>
                        <a:rPr lang="en-US" dirty="0"/>
                        <a:t> </a:t>
                      </a:r>
                    </a:p>
                  </a:txBody>
                  <a:tcPr marL="142875" marR="142875" marT="142875" marB="1428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PID</a:t>
                      </a:r>
                      <a:r>
                        <a:rPr lang="en-US" baseline="-25000" dirty="0"/>
                        <a:t>1</a:t>
                      </a:r>
                      <a:r>
                        <a:rPr lang="en-US" dirty="0"/>
                        <a:t> </a:t>
                      </a:r>
                    </a:p>
                  </a:txBody>
                  <a:tcPr marL="142875" marR="142875" marT="142875" marB="1428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PID</a:t>
                      </a:r>
                      <a:r>
                        <a:rPr lang="en-US" baseline="-25000"/>
                        <a:t>2</a:t>
                      </a:r>
                      <a:r>
                        <a:rPr lang="en-US"/>
                        <a:t> </a:t>
                      </a:r>
                    </a:p>
                  </a:txBody>
                  <a:tcPr marL="142875" marR="142875" marT="142875" marB="1428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PID</a:t>
                      </a:r>
                      <a:r>
                        <a:rPr lang="en-US" baseline="-25000" dirty="0"/>
                        <a:t>3</a:t>
                      </a:r>
                      <a:endParaRPr lang="en-US" dirty="0"/>
                    </a:p>
                  </a:txBody>
                  <a:tcPr marL="142875" marR="142875" marT="142875" marB="1428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88" name="Straight Connector 87"/>
          <p:cNvCxnSpPr/>
          <p:nvPr/>
        </p:nvCxnSpPr>
        <p:spPr>
          <a:xfrm>
            <a:off x="6248400" y="989012"/>
            <a:ext cx="381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534400" y="989012"/>
            <a:ext cx="381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772400" y="990600"/>
            <a:ext cx="381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010400" y="989012"/>
            <a:ext cx="381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Slide Number Placeholder 84"/>
          <p:cNvSpPr>
            <a:spLocks noGrp="1"/>
          </p:cNvSpPr>
          <p:nvPr>
            <p:ph type="sldNum" sz="quarter" idx="12"/>
          </p:nvPr>
        </p:nvSpPr>
        <p:spPr/>
        <p:txBody>
          <a:bodyPr/>
          <a:lstStyle/>
          <a:p>
            <a:fld id="{D1041E2D-8F0D-4204-A828-47BA92FBD5FB}" type="slidenum">
              <a:rPr lang="en-US" smtClean="0"/>
              <a:pPr/>
              <a:t>45</a:t>
            </a:fld>
            <a:endParaRPr lang="en-US"/>
          </a:p>
        </p:txBody>
      </p:sp>
      <p:sp>
        <p:nvSpPr>
          <p:cNvPr id="87" name="TextBox 86"/>
          <p:cNvSpPr txBox="1"/>
          <p:nvPr/>
        </p:nvSpPr>
        <p:spPr>
          <a:xfrm>
            <a:off x="2895600" y="6019801"/>
            <a:ext cx="4495800" cy="646331"/>
          </a:xfrm>
          <a:prstGeom prst="rect">
            <a:avLst/>
          </a:prstGeom>
          <a:noFill/>
        </p:spPr>
        <p:txBody>
          <a:bodyPr wrap="square" rtlCol="0">
            <a:spAutoFit/>
          </a:bodyPr>
          <a:lstStyle/>
          <a:p>
            <a:pPr algn="ctr"/>
            <a:r>
              <a:rPr lang="en-US" dirty="0">
                <a:latin typeface="Calibri" pitchFamily="34" charset="0"/>
                <a:cs typeface="Calibri" pitchFamily="34" charset="0"/>
              </a:rPr>
              <a:t>CRC protects all non-PID fields in token and data packets from errors during transmission.</a:t>
            </a:r>
          </a:p>
        </p:txBody>
      </p:sp>
    </p:spTree>
    <p:extLst>
      <p:ext uri="{BB962C8B-B14F-4D97-AF65-F5344CB8AC3E}">
        <p14:creationId xmlns:p14="http://schemas.microsoft.com/office/powerpoint/2010/main" val="35292595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8"/>
          <p:cNvGrpSpPr>
            <a:grpSpLocks/>
          </p:cNvGrpSpPr>
          <p:nvPr/>
        </p:nvGrpSpPr>
        <p:grpSpPr bwMode="auto">
          <a:xfrm>
            <a:off x="2667001" y="228600"/>
            <a:ext cx="5415145" cy="6477000"/>
            <a:chOff x="634" y="-18"/>
            <a:chExt cx="3059" cy="3850"/>
          </a:xfrm>
        </p:grpSpPr>
        <p:sp>
          <p:nvSpPr>
            <p:cNvPr id="3" name="Freeform 3"/>
            <p:cNvSpPr>
              <a:spLocks/>
            </p:cNvSpPr>
            <p:nvPr/>
          </p:nvSpPr>
          <p:spPr bwMode="auto">
            <a:xfrm>
              <a:off x="3346" y="1566"/>
              <a:ext cx="72" cy="28"/>
            </a:xfrm>
            <a:custGeom>
              <a:avLst/>
              <a:gdLst>
                <a:gd name="T0" fmla="*/ 0 w 7"/>
                <a:gd name="T1" fmla="*/ 2 h 3"/>
                <a:gd name="T2" fmla="*/ 7 w 7"/>
                <a:gd name="T3" fmla="*/ 3 h 3"/>
                <a:gd name="T4" fmla="*/ 1 w 7"/>
                <a:gd name="T5" fmla="*/ 0 h 3"/>
                <a:gd name="T6" fmla="*/ 1 w 7"/>
                <a:gd name="T7" fmla="*/ 1 h 3"/>
                <a:gd name="T8" fmla="*/ 0 w 7"/>
                <a:gd name="T9" fmla="*/ 2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2"/>
                  </a:moveTo>
                  <a:lnTo>
                    <a:pt x="7" y="3"/>
                  </a:lnTo>
                  <a:lnTo>
                    <a:pt x="1" y="0"/>
                  </a:lnTo>
                  <a:lnTo>
                    <a:pt x="1" y="1"/>
                  </a:lnTo>
                  <a:lnTo>
                    <a:pt x="0" y="2"/>
                  </a:lnTo>
                </a:path>
              </a:pathLst>
            </a:custGeom>
            <a:noFill/>
            <a:ln w="15875">
              <a:solidFill>
                <a:srgbClr val="00FFFF"/>
              </a:solidFill>
              <a:prstDash val="solid"/>
              <a:round/>
              <a:headEnd/>
              <a:tailEnd/>
            </a:ln>
          </p:spPr>
          <p:txBody>
            <a:bodyPr/>
            <a:lstStyle/>
            <a:p>
              <a:endParaRPr lang="en-US"/>
            </a:p>
          </p:txBody>
        </p:sp>
        <p:sp>
          <p:nvSpPr>
            <p:cNvPr id="4" name="Freeform 4"/>
            <p:cNvSpPr>
              <a:spLocks/>
            </p:cNvSpPr>
            <p:nvPr/>
          </p:nvSpPr>
          <p:spPr bwMode="auto">
            <a:xfrm>
              <a:off x="3346" y="1566"/>
              <a:ext cx="72" cy="28"/>
            </a:xfrm>
            <a:custGeom>
              <a:avLst/>
              <a:gdLst>
                <a:gd name="T0" fmla="*/ 0 w 72"/>
                <a:gd name="T1" fmla="*/ 18 h 28"/>
                <a:gd name="T2" fmla="*/ 72 w 72"/>
                <a:gd name="T3" fmla="*/ 28 h 28"/>
                <a:gd name="T4" fmla="*/ 10 w 72"/>
                <a:gd name="T5" fmla="*/ 0 h 28"/>
                <a:gd name="T6" fmla="*/ 10 w 72"/>
                <a:gd name="T7" fmla="*/ 9 h 28"/>
                <a:gd name="T8" fmla="*/ 0 w 72"/>
                <a:gd name="T9" fmla="*/ 18 h 28"/>
                <a:gd name="T10" fmla="*/ 0 60000 65536"/>
                <a:gd name="T11" fmla="*/ 0 60000 65536"/>
                <a:gd name="T12" fmla="*/ 0 60000 65536"/>
                <a:gd name="T13" fmla="*/ 0 60000 65536"/>
                <a:gd name="T14" fmla="*/ 0 60000 65536"/>
                <a:gd name="T15" fmla="*/ 0 w 72"/>
                <a:gd name="T16" fmla="*/ 0 h 28"/>
                <a:gd name="T17" fmla="*/ 72 w 72"/>
                <a:gd name="T18" fmla="*/ 28 h 28"/>
              </a:gdLst>
              <a:ahLst/>
              <a:cxnLst>
                <a:cxn ang="T10">
                  <a:pos x="T0" y="T1"/>
                </a:cxn>
                <a:cxn ang="T11">
                  <a:pos x="T2" y="T3"/>
                </a:cxn>
                <a:cxn ang="T12">
                  <a:pos x="T4" y="T5"/>
                </a:cxn>
                <a:cxn ang="T13">
                  <a:pos x="T6" y="T7"/>
                </a:cxn>
                <a:cxn ang="T14">
                  <a:pos x="T8" y="T9"/>
                </a:cxn>
              </a:cxnLst>
              <a:rect l="T15" t="T16" r="T17" b="T18"/>
              <a:pathLst>
                <a:path w="72" h="28">
                  <a:moveTo>
                    <a:pt x="0" y="18"/>
                  </a:moveTo>
                  <a:lnTo>
                    <a:pt x="72" y="28"/>
                  </a:lnTo>
                  <a:lnTo>
                    <a:pt x="10" y="0"/>
                  </a:lnTo>
                  <a:lnTo>
                    <a:pt x="10" y="9"/>
                  </a:lnTo>
                  <a:lnTo>
                    <a:pt x="0" y="18"/>
                  </a:lnTo>
                  <a:close/>
                </a:path>
              </a:pathLst>
            </a:custGeom>
            <a:solidFill>
              <a:srgbClr val="00FFFF"/>
            </a:solidFill>
            <a:ln w="0">
              <a:solidFill>
                <a:srgbClr val="C00000"/>
              </a:solidFill>
              <a:prstDash val="solid"/>
              <a:round/>
              <a:headEnd/>
              <a:tailEnd/>
            </a:ln>
          </p:spPr>
          <p:txBody>
            <a:bodyPr/>
            <a:lstStyle/>
            <a:p>
              <a:endParaRPr lang="en-US"/>
            </a:p>
          </p:txBody>
        </p:sp>
        <p:sp>
          <p:nvSpPr>
            <p:cNvPr id="5" name="Line 5"/>
            <p:cNvSpPr>
              <a:spLocks noChangeShapeType="1"/>
            </p:cNvSpPr>
            <p:nvPr/>
          </p:nvSpPr>
          <p:spPr bwMode="auto">
            <a:xfrm flipH="1" flipV="1">
              <a:off x="2315" y="1345"/>
              <a:ext cx="1031" cy="230"/>
            </a:xfrm>
            <a:prstGeom prst="line">
              <a:avLst/>
            </a:prstGeom>
            <a:noFill/>
            <a:ln w="15875">
              <a:solidFill>
                <a:srgbClr val="C00000"/>
              </a:solidFill>
              <a:round/>
              <a:headEnd/>
              <a:tailEnd/>
            </a:ln>
          </p:spPr>
          <p:txBody>
            <a:bodyPr/>
            <a:lstStyle/>
            <a:p>
              <a:endParaRPr lang="en-US"/>
            </a:p>
          </p:txBody>
        </p:sp>
        <p:sp>
          <p:nvSpPr>
            <p:cNvPr id="6" name="Freeform 6"/>
            <p:cNvSpPr>
              <a:spLocks/>
            </p:cNvSpPr>
            <p:nvPr/>
          </p:nvSpPr>
          <p:spPr bwMode="auto">
            <a:xfrm>
              <a:off x="3346" y="1400"/>
              <a:ext cx="72" cy="28"/>
            </a:xfrm>
            <a:custGeom>
              <a:avLst/>
              <a:gdLst>
                <a:gd name="T0" fmla="*/ 0 w 7"/>
                <a:gd name="T1" fmla="*/ 2 h 3"/>
                <a:gd name="T2" fmla="*/ 7 w 7"/>
                <a:gd name="T3" fmla="*/ 3 h 3"/>
                <a:gd name="T4" fmla="*/ 1 w 7"/>
                <a:gd name="T5" fmla="*/ 0 h 3"/>
                <a:gd name="T6" fmla="*/ 1 w 7"/>
                <a:gd name="T7" fmla="*/ 1 h 3"/>
                <a:gd name="T8" fmla="*/ 0 w 7"/>
                <a:gd name="T9" fmla="*/ 2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2"/>
                  </a:moveTo>
                  <a:lnTo>
                    <a:pt x="7" y="3"/>
                  </a:lnTo>
                  <a:lnTo>
                    <a:pt x="1" y="0"/>
                  </a:lnTo>
                  <a:lnTo>
                    <a:pt x="1" y="1"/>
                  </a:lnTo>
                  <a:lnTo>
                    <a:pt x="0" y="2"/>
                  </a:lnTo>
                </a:path>
              </a:pathLst>
            </a:custGeom>
            <a:noFill/>
            <a:ln w="15875">
              <a:solidFill>
                <a:srgbClr val="00FFFF"/>
              </a:solidFill>
              <a:prstDash val="solid"/>
              <a:round/>
              <a:headEnd/>
              <a:tailEnd/>
            </a:ln>
          </p:spPr>
          <p:txBody>
            <a:bodyPr/>
            <a:lstStyle/>
            <a:p>
              <a:endParaRPr lang="en-US"/>
            </a:p>
          </p:txBody>
        </p:sp>
        <p:sp>
          <p:nvSpPr>
            <p:cNvPr id="7" name="Freeform 7"/>
            <p:cNvSpPr>
              <a:spLocks/>
            </p:cNvSpPr>
            <p:nvPr/>
          </p:nvSpPr>
          <p:spPr bwMode="auto">
            <a:xfrm>
              <a:off x="3346" y="1400"/>
              <a:ext cx="72" cy="28"/>
            </a:xfrm>
            <a:custGeom>
              <a:avLst/>
              <a:gdLst>
                <a:gd name="T0" fmla="*/ 0 w 72"/>
                <a:gd name="T1" fmla="*/ 19 h 28"/>
                <a:gd name="T2" fmla="*/ 72 w 72"/>
                <a:gd name="T3" fmla="*/ 28 h 28"/>
                <a:gd name="T4" fmla="*/ 10 w 72"/>
                <a:gd name="T5" fmla="*/ 0 h 28"/>
                <a:gd name="T6" fmla="*/ 10 w 72"/>
                <a:gd name="T7" fmla="*/ 9 h 28"/>
                <a:gd name="T8" fmla="*/ 0 w 72"/>
                <a:gd name="T9" fmla="*/ 19 h 28"/>
                <a:gd name="T10" fmla="*/ 0 60000 65536"/>
                <a:gd name="T11" fmla="*/ 0 60000 65536"/>
                <a:gd name="T12" fmla="*/ 0 60000 65536"/>
                <a:gd name="T13" fmla="*/ 0 60000 65536"/>
                <a:gd name="T14" fmla="*/ 0 60000 65536"/>
                <a:gd name="T15" fmla="*/ 0 w 72"/>
                <a:gd name="T16" fmla="*/ 0 h 28"/>
                <a:gd name="T17" fmla="*/ 72 w 72"/>
                <a:gd name="T18" fmla="*/ 28 h 28"/>
              </a:gdLst>
              <a:ahLst/>
              <a:cxnLst>
                <a:cxn ang="T10">
                  <a:pos x="T0" y="T1"/>
                </a:cxn>
                <a:cxn ang="T11">
                  <a:pos x="T2" y="T3"/>
                </a:cxn>
                <a:cxn ang="T12">
                  <a:pos x="T4" y="T5"/>
                </a:cxn>
                <a:cxn ang="T13">
                  <a:pos x="T6" y="T7"/>
                </a:cxn>
                <a:cxn ang="T14">
                  <a:pos x="T8" y="T9"/>
                </a:cxn>
              </a:cxnLst>
              <a:rect l="T15" t="T16" r="T17" b="T18"/>
              <a:pathLst>
                <a:path w="72" h="28">
                  <a:moveTo>
                    <a:pt x="0" y="19"/>
                  </a:moveTo>
                  <a:lnTo>
                    <a:pt x="72" y="28"/>
                  </a:lnTo>
                  <a:lnTo>
                    <a:pt x="10" y="0"/>
                  </a:lnTo>
                  <a:lnTo>
                    <a:pt x="10" y="9"/>
                  </a:lnTo>
                  <a:lnTo>
                    <a:pt x="0" y="19"/>
                  </a:lnTo>
                  <a:close/>
                </a:path>
              </a:pathLst>
            </a:custGeom>
            <a:solidFill>
              <a:srgbClr val="00FFFF"/>
            </a:solidFill>
            <a:ln w="0">
              <a:solidFill>
                <a:srgbClr val="C00000"/>
              </a:solidFill>
              <a:prstDash val="solid"/>
              <a:round/>
              <a:headEnd/>
              <a:tailEnd/>
            </a:ln>
          </p:spPr>
          <p:txBody>
            <a:bodyPr/>
            <a:lstStyle/>
            <a:p>
              <a:endParaRPr lang="en-US"/>
            </a:p>
          </p:txBody>
        </p:sp>
        <p:sp>
          <p:nvSpPr>
            <p:cNvPr id="8" name="Line 8"/>
            <p:cNvSpPr>
              <a:spLocks noChangeShapeType="1"/>
            </p:cNvSpPr>
            <p:nvPr/>
          </p:nvSpPr>
          <p:spPr bwMode="auto">
            <a:xfrm flipH="1" flipV="1">
              <a:off x="2315" y="1179"/>
              <a:ext cx="1031" cy="230"/>
            </a:xfrm>
            <a:prstGeom prst="line">
              <a:avLst/>
            </a:prstGeom>
            <a:noFill/>
            <a:ln w="15875">
              <a:solidFill>
                <a:srgbClr val="C00000"/>
              </a:solidFill>
              <a:round/>
              <a:headEnd/>
              <a:tailEnd/>
            </a:ln>
          </p:spPr>
          <p:txBody>
            <a:bodyPr/>
            <a:lstStyle/>
            <a:p>
              <a:endParaRPr lang="en-US"/>
            </a:p>
          </p:txBody>
        </p:sp>
        <p:sp>
          <p:nvSpPr>
            <p:cNvPr id="9" name="Freeform 9"/>
            <p:cNvSpPr>
              <a:spLocks/>
            </p:cNvSpPr>
            <p:nvPr/>
          </p:nvSpPr>
          <p:spPr bwMode="auto">
            <a:xfrm>
              <a:off x="2325" y="1897"/>
              <a:ext cx="72" cy="28"/>
            </a:xfrm>
            <a:custGeom>
              <a:avLst/>
              <a:gdLst>
                <a:gd name="T0" fmla="*/ 6 w 7"/>
                <a:gd name="T1" fmla="*/ 0 h 3"/>
                <a:gd name="T2" fmla="*/ 0 w 7"/>
                <a:gd name="T3" fmla="*/ 3 h 3"/>
                <a:gd name="T4" fmla="*/ 7 w 7"/>
                <a:gd name="T5" fmla="*/ 2 h 3"/>
                <a:gd name="T6" fmla="*/ 6 w 7"/>
                <a:gd name="T7" fmla="*/ 1 h 3"/>
                <a:gd name="T8" fmla="*/ 6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6" y="0"/>
                  </a:moveTo>
                  <a:lnTo>
                    <a:pt x="0" y="3"/>
                  </a:lnTo>
                  <a:lnTo>
                    <a:pt x="7" y="2"/>
                  </a:lnTo>
                  <a:lnTo>
                    <a:pt x="6" y="1"/>
                  </a:lnTo>
                  <a:lnTo>
                    <a:pt x="6" y="0"/>
                  </a:lnTo>
                </a:path>
              </a:pathLst>
            </a:custGeom>
            <a:noFill/>
            <a:ln w="15875">
              <a:solidFill>
                <a:srgbClr val="00FFFF"/>
              </a:solidFill>
              <a:prstDash val="solid"/>
              <a:round/>
              <a:headEnd/>
              <a:tailEnd/>
            </a:ln>
          </p:spPr>
          <p:txBody>
            <a:bodyPr/>
            <a:lstStyle/>
            <a:p>
              <a:endParaRPr lang="en-US"/>
            </a:p>
          </p:txBody>
        </p:sp>
        <p:sp>
          <p:nvSpPr>
            <p:cNvPr id="10" name="Freeform 10"/>
            <p:cNvSpPr>
              <a:spLocks/>
            </p:cNvSpPr>
            <p:nvPr/>
          </p:nvSpPr>
          <p:spPr bwMode="auto">
            <a:xfrm>
              <a:off x="2325" y="1897"/>
              <a:ext cx="72" cy="28"/>
            </a:xfrm>
            <a:custGeom>
              <a:avLst/>
              <a:gdLst>
                <a:gd name="T0" fmla="*/ 62 w 72"/>
                <a:gd name="T1" fmla="*/ 0 h 28"/>
                <a:gd name="T2" fmla="*/ 0 w 72"/>
                <a:gd name="T3" fmla="*/ 28 h 28"/>
                <a:gd name="T4" fmla="*/ 72 w 72"/>
                <a:gd name="T5" fmla="*/ 19 h 28"/>
                <a:gd name="T6" fmla="*/ 62 w 72"/>
                <a:gd name="T7" fmla="*/ 10 h 28"/>
                <a:gd name="T8" fmla="*/ 62 w 72"/>
                <a:gd name="T9" fmla="*/ 0 h 28"/>
                <a:gd name="T10" fmla="*/ 0 60000 65536"/>
                <a:gd name="T11" fmla="*/ 0 60000 65536"/>
                <a:gd name="T12" fmla="*/ 0 60000 65536"/>
                <a:gd name="T13" fmla="*/ 0 60000 65536"/>
                <a:gd name="T14" fmla="*/ 0 60000 65536"/>
                <a:gd name="T15" fmla="*/ 0 w 72"/>
                <a:gd name="T16" fmla="*/ 0 h 28"/>
                <a:gd name="T17" fmla="*/ 72 w 72"/>
                <a:gd name="T18" fmla="*/ 28 h 28"/>
              </a:gdLst>
              <a:ahLst/>
              <a:cxnLst>
                <a:cxn ang="T10">
                  <a:pos x="T0" y="T1"/>
                </a:cxn>
                <a:cxn ang="T11">
                  <a:pos x="T2" y="T3"/>
                </a:cxn>
                <a:cxn ang="T12">
                  <a:pos x="T4" y="T5"/>
                </a:cxn>
                <a:cxn ang="T13">
                  <a:pos x="T6" y="T7"/>
                </a:cxn>
                <a:cxn ang="T14">
                  <a:pos x="T8" y="T9"/>
                </a:cxn>
              </a:cxnLst>
              <a:rect l="T15" t="T16" r="T17" b="T18"/>
              <a:pathLst>
                <a:path w="72" h="28">
                  <a:moveTo>
                    <a:pt x="62" y="0"/>
                  </a:moveTo>
                  <a:lnTo>
                    <a:pt x="0" y="28"/>
                  </a:lnTo>
                  <a:lnTo>
                    <a:pt x="72" y="19"/>
                  </a:lnTo>
                  <a:lnTo>
                    <a:pt x="62" y="10"/>
                  </a:lnTo>
                  <a:lnTo>
                    <a:pt x="62" y="0"/>
                  </a:lnTo>
                  <a:close/>
                </a:path>
              </a:pathLst>
            </a:custGeom>
            <a:solidFill>
              <a:srgbClr val="00FFFF"/>
            </a:solidFill>
            <a:ln w="0">
              <a:solidFill>
                <a:srgbClr val="C00000"/>
              </a:solidFill>
              <a:prstDash val="solid"/>
              <a:round/>
              <a:headEnd/>
              <a:tailEnd/>
            </a:ln>
          </p:spPr>
          <p:txBody>
            <a:bodyPr/>
            <a:lstStyle/>
            <a:p>
              <a:endParaRPr lang="en-US"/>
            </a:p>
          </p:txBody>
        </p:sp>
        <p:sp>
          <p:nvSpPr>
            <p:cNvPr id="11" name="Line 11"/>
            <p:cNvSpPr>
              <a:spLocks noChangeShapeType="1"/>
            </p:cNvSpPr>
            <p:nvPr/>
          </p:nvSpPr>
          <p:spPr bwMode="auto">
            <a:xfrm flipV="1">
              <a:off x="2397" y="1676"/>
              <a:ext cx="1031" cy="231"/>
            </a:xfrm>
            <a:prstGeom prst="line">
              <a:avLst/>
            </a:prstGeom>
            <a:noFill/>
            <a:ln w="15875">
              <a:solidFill>
                <a:srgbClr val="C00000"/>
              </a:solidFill>
              <a:round/>
              <a:headEnd/>
              <a:tailEnd/>
            </a:ln>
          </p:spPr>
          <p:txBody>
            <a:bodyPr/>
            <a:lstStyle/>
            <a:p>
              <a:endParaRPr lang="en-US"/>
            </a:p>
          </p:txBody>
        </p:sp>
        <p:sp>
          <p:nvSpPr>
            <p:cNvPr id="12" name="Freeform 12"/>
            <p:cNvSpPr>
              <a:spLocks/>
            </p:cNvSpPr>
            <p:nvPr/>
          </p:nvSpPr>
          <p:spPr bwMode="auto">
            <a:xfrm>
              <a:off x="3346" y="3224"/>
              <a:ext cx="72" cy="28"/>
            </a:xfrm>
            <a:custGeom>
              <a:avLst/>
              <a:gdLst>
                <a:gd name="T0" fmla="*/ 0 w 7"/>
                <a:gd name="T1" fmla="*/ 2 h 3"/>
                <a:gd name="T2" fmla="*/ 7 w 7"/>
                <a:gd name="T3" fmla="*/ 3 h 3"/>
                <a:gd name="T4" fmla="*/ 1 w 7"/>
                <a:gd name="T5" fmla="*/ 0 h 3"/>
                <a:gd name="T6" fmla="*/ 1 w 7"/>
                <a:gd name="T7" fmla="*/ 1 h 3"/>
                <a:gd name="T8" fmla="*/ 0 w 7"/>
                <a:gd name="T9" fmla="*/ 2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2"/>
                  </a:moveTo>
                  <a:lnTo>
                    <a:pt x="7" y="3"/>
                  </a:lnTo>
                  <a:lnTo>
                    <a:pt x="1" y="0"/>
                  </a:lnTo>
                  <a:lnTo>
                    <a:pt x="1" y="1"/>
                  </a:lnTo>
                  <a:lnTo>
                    <a:pt x="0" y="2"/>
                  </a:lnTo>
                </a:path>
              </a:pathLst>
            </a:custGeom>
            <a:noFill/>
            <a:ln w="15875">
              <a:solidFill>
                <a:srgbClr val="00FFFF"/>
              </a:solidFill>
              <a:prstDash val="solid"/>
              <a:round/>
              <a:headEnd/>
              <a:tailEnd/>
            </a:ln>
          </p:spPr>
          <p:txBody>
            <a:bodyPr/>
            <a:lstStyle/>
            <a:p>
              <a:endParaRPr lang="en-US"/>
            </a:p>
          </p:txBody>
        </p:sp>
        <p:sp>
          <p:nvSpPr>
            <p:cNvPr id="13" name="Freeform 13"/>
            <p:cNvSpPr>
              <a:spLocks/>
            </p:cNvSpPr>
            <p:nvPr/>
          </p:nvSpPr>
          <p:spPr bwMode="auto">
            <a:xfrm>
              <a:off x="3346" y="3224"/>
              <a:ext cx="72" cy="28"/>
            </a:xfrm>
            <a:custGeom>
              <a:avLst/>
              <a:gdLst>
                <a:gd name="T0" fmla="*/ 0 w 72"/>
                <a:gd name="T1" fmla="*/ 18 h 28"/>
                <a:gd name="T2" fmla="*/ 72 w 72"/>
                <a:gd name="T3" fmla="*/ 28 h 28"/>
                <a:gd name="T4" fmla="*/ 10 w 72"/>
                <a:gd name="T5" fmla="*/ 0 h 28"/>
                <a:gd name="T6" fmla="*/ 10 w 72"/>
                <a:gd name="T7" fmla="*/ 9 h 28"/>
                <a:gd name="T8" fmla="*/ 0 w 72"/>
                <a:gd name="T9" fmla="*/ 18 h 28"/>
                <a:gd name="T10" fmla="*/ 0 60000 65536"/>
                <a:gd name="T11" fmla="*/ 0 60000 65536"/>
                <a:gd name="T12" fmla="*/ 0 60000 65536"/>
                <a:gd name="T13" fmla="*/ 0 60000 65536"/>
                <a:gd name="T14" fmla="*/ 0 60000 65536"/>
                <a:gd name="T15" fmla="*/ 0 w 72"/>
                <a:gd name="T16" fmla="*/ 0 h 28"/>
                <a:gd name="T17" fmla="*/ 72 w 72"/>
                <a:gd name="T18" fmla="*/ 28 h 28"/>
              </a:gdLst>
              <a:ahLst/>
              <a:cxnLst>
                <a:cxn ang="T10">
                  <a:pos x="T0" y="T1"/>
                </a:cxn>
                <a:cxn ang="T11">
                  <a:pos x="T2" y="T3"/>
                </a:cxn>
                <a:cxn ang="T12">
                  <a:pos x="T4" y="T5"/>
                </a:cxn>
                <a:cxn ang="T13">
                  <a:pos x="T6" y="T7"/>
                </a:cxn>
                <a:cxn ang="T14">
                  <a:pos x="T8" y="T9"/>
                </a:cxn>
              </a:cxnLst>
              <a:rect l="T15" t="T16" r="T17" b="T18"/>
              <a:pathLst>
                <a:path w="72" h="28">
                  <a:moveTo>
                    <a:pt x="0" y="18"/>
                  </a:moveTo>
                  <a:lnTo>
                    <a:pt x="72" y="28"/>
                  </a:lnTo>
                  <a:lnTo>
                    <a:pt x="10" y="0"/>
                  </a:lnTo>
                  <a:lnTo>
                    <a:pt x="10" y="9"/>
                  </a:lnTo>
                  <a:lnTo>
                    <a:pt x="0" y="18"/>
                  </a:lnTo>
                  <a:close/>
                </a:path>
              </a:pathLst>
            </a:custGeom>
            <a:solidFill>
              <a:srgbClr val="00FFFF"/>
            </a:solidFill>
            <a:ln w="0">
              <a:solidFill>
                <a:srgbClr val="C00000"/>
              </a:solidFill>
              <a:prstDash val="solid"/>
              <a:round/>
              <a:headEnd/>
              <a:tailEnd/>
            </a:ln>
          </p:spPr>
          <p:txBody>
            <a:bodyPr/>
            <a:lstStyle/>
            <a:p>
              <a:endParaRPr lang="en-US"/>
            </a:p>
          </p:txBody>
        </p:sp>
        <p:sp>
          <p:nvSpPr>
            <p:cNvPr id="14" name="Line 14"/>
            <p:cNvSpPr>
              <a:spLocks noChangeShapeType="1"/>
            </p:cNvSpPr>
            <p:nvPr/>
          </p:nvSpPr>
          <p:spPr bwMode="auto">
            <a:xfrm flipH="1" flipV="1">
              <a:off x="2315" y="3003"/>
              <a:ext cx="1031" cy="230"/>
            </a:xfrm>
            <a:prstGeom prst="line">
              <a:avLst/>
            </a:prstGeom>
            <a:noFill/>
            <a:ln w="15875">
              <a:solidFill>
                <a:srgbClr val="C00000"/>
              </a:solidFill>
              <a:round/>
              <a:headEnd/>
              <a:tailEnd/>
            </a:ln>
          </p:spPr>
          <p:txBody>
            <a:bodyPr/>
            <a:lstStyle/>
            <a:p>
              <a:endParaRPr lang="en-US"/>
            </a:p>
          </p:txBody>
        </p:sp>
        <p:sp>
          <p:nvSpPr>
            <p:cNvPr id="15" name="Freeform 15"/>
            <p:cNvSpPr>
              <a:spLocks/>
            </p:cNvSpPr>
            <p:nvPr/>
          </p:nvSpPr>
          <p:spPr bwMode="auto">
            <a:xfrm>
              <a:off x="3346" y="3058"/>
              <a:ext cx="72" cy="28"/>
            </a:xfrm>
            <a:custGeom>
              <a:avLst/>
              <a:gdLst>
                <a:gd name="T0" fmla="*/ 0 w 7"/>
                <a:gd name="T1" fmla="*/ 2 h 3"/>
                <a:gd name="T2" fmla="*/ 7 w 7"/>
                <a:gd name="T3" fmla="*/ 3 h 3"/>
                <a:gd name="T4" fmla="*/ 1 w 7"/>
                <a:gd name="T5" fmla="*/ 0 h 3"/>
                <a:gd name="T6" fmla="*/ 1 w 7"/>
                <a:gd name="T7" fmla="*/ 1 h 3"/>
                <a:gd name="T8" fmla="*/ 0 w 7"/>
                <a:gd name="T9" fmla="*/ 2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2"/>
                  </a:moveTo>
                  <a:lnTo>
                    <a:pt x="7" y="3"/>
                  </a:lnTo>
                  <a:lnTo>
                    <a:pt x="1" y="0"/>
                  </a:lnTo>
                  <a:lnTo>
                    <a:pt x="1" y="1"/>
                  </a:lnTo>
                  <a:lnTo>
                    <a:pt x="0" y="2"/>
                  </a:lnTo>
                </a:path>
              </a:pathLst>
            </a:custGeom>
            <a:noFill/>
            <a:ln w="15875">
              <a:solidFill>
                <a:srgbClr val="00FFFF"/>
              </a:solidFill>
              <a:prstDash val="solid"/>
              <a:round/>
              <a:headEnd/>
              <a:tailEnd/>
            </a:ln>
          </p:spPr>
          <p:txBody>
            <a:bodyPr/>
            <a:lstStyle/>
            <a:p>
              <a:endParaRPr lang="en-US"/>
            </a:p>
          </p:txBody>
        </p:sp>
        <p:sp>
          <p:nvSpPr>
            <p:cNvPr id="16" name="Freeform 16"/>
            <p:cNvSpPr>
              <a:spLocks/>
            </p:cNvSpPr>
            <p:nvPr/>
          </p:nvSpPr>
          <p:spPr bwMode="auto">
            <a:xfrm>
              <a:off x="3346" y="3058"/>
              <a:ext cx="72" cy="28"/>
            </a:xfrm>
            <a:custGeom>
              <a:avLst/>
              <a:gdLst>
                <a:gd name="T0" fmla="*/ 0 w 72"/>
                <a:gd name="T1" fmla="*/ 19 h 28"/>
                <a:gd name="T2" fmla="*/ 72 w 72"/>
                <a:gd name="T3" fmla="*/ 28 h 28"/>
                <a:gd name="T4" fmla="*/ 10 w 72"/>
                <a:gd name="T5" fmla="*/ 0 h 28"/>
                <a:gd name="T6" fmla="*/ 10 w 72"/>
                <a:gd name="T7" fmla="*/ 9 h 28"/>
                <a:gd name="T8" fmla="*/ 0 w 72"/>
                <a:gd name="T9" fmla="*/ 19 h 28"/>
                <a:gd name="T10" fmla="*/ 0 60000 65536"/>
                <a:gd name="T11" fmla="*/ 0 60000 65536"/>
                <a:gd name="T12" fmla="*/ 0 60000 65536"/>
                <a:gd name="T13" fmla="*/ 0 60000 65536"/>
                <a:gd name="T14" fmla="*/ 0 60000 65536"/>
                <a:gd name="T15" fmla="*/ 0 w 72"/>
                <a:gd name="T16" fmla="*/ 0 h 28"/>
                <a:gd name="T17" fmla="*/ 72 w 72"/>
                <a:gd name="T18" fmla="*/ 28 h 28"/>
              </a:gdLst>
              <a:ahLst/>
              <a:cxnLst>
                <a:cxn ang="T10">
                  <a:pos x="T0" y="T1"/>
                </a:cxn>
                <a:cxn ang="T11">
                  <a:pos x="T2" y="T3"/>
                </a:cxn>
                <a:cxn ang="T12">
                  <a:pos x="T4" y="T5"/>
                </a:cxn>
                <a:cxn ang="T13">
                  <a:pos x="T6" y="T7"/>
                </a:cxn>
                <a:cxn ang="T14">
                  <a:pos x="T8" y="T9"/>
                </a:cxn>
              </a:cxnLst>
              <a:rect l="T15" t="T16" r="T17" b="T18"/>
              <a:pathLst>
                <a:path w="72" h="28">
                  <a:moveTo>
                    <a:pt x="0" y="19"/>
                  </a:moveTo>
                  <a:lnTo>
                    <a:pt x="72" y="28"/>
                  </a:lnTo>
                  <a:lnTo>
                    <a:pt x="10" y="0"/>
                  </a:lnTo>
                  <a:lnTo>
                    <a:pt x="10" y="9"/>
                  </a:lnTo>
                  <a:lnTo>
                    <a:pt x="0" y="19"/>
                  </a:lnTo>
                  <a:close/>
                </a:path>
              </a:pathLst>
            </a:custGeom>
            <a:solidFill>
              <a:srgbClr val="00FFFF"/>
            </a:solidFill>
            <a:ln w="0">
              <a:solidFill>
                <a:srgbClr val="C00000"/>
              </a:solidFill>
              <a:prstDash val="solid"/>
              <a:round/>
              <a:headEnd/>
              <a:tailEnd/>
            </a:ln>
          </p:spPr>
          <p:txBody>
            <a:bodyPr/>
            <a:lstStyle/>
            <a:p>
              <a:endParaRPr lang="en-US"/>
            </a:p>
          </p:txBody>
        </p:sp>
        <p:sp>
          <p:nvSpPr>
            <p:cNvPr id="17" name="Line 17"/>
            <p:cNvSpPr>
              <a:spLocks noChangeShapeType="1"/>
            </p:cNvSpPr>
            <p:nvPr/>
          </p:nvSpPr>
          <p:spPr bwMode="auto">
            <a:xfrm flipH="1" flipV="1">
              <a:off x="2315" y="2837"/>
              <a:ext cx="1031" cy="230"/>
            </a:xfrm>
            <a:prstGeom prst="line">
              <a:avLst/>
            </a:prstGeom>
            <a:noFill/>
            <a:ln w="15875">
              <a:solidFill>
                <a:srgbClr val="C00000"/>
              </a:solidFill>
              <a:round/>
              <a:headEnd/>
              <a:tailEnd/>
            </a:ln>
          </p:spPr>
          <p:txBody>
            <a:bodyPr/>
            <a:lstStyle/>
            <a:p>
              <a:endParaRPr lang="en-US"/>
            </a:p>
          </p:txBody>
        </p:sp>
        <p:sp>
          <p:nvSpPr>
            <p:cNvPr id="18" name="Freeform 18"/>
            <p:cNvSpPr>
              <a:spLocks/>
            </p:cNvSpPr>
            <p:nvPr/>
          </p:nvSpPr>
          <p:spPr bwMode="auto">
            <a:xfrm>
              <a:off x="2325" y="3555"/>
              <a:ext cx="72" cy="28"/>
            </a:xfrm>
            <a:custGeom>
              <a:avLst/>
              <a:gdLst>
                <a:gd name="T0" fmla="*/ 6 w 7"/>
                <a:gd name="T1" fmla="*/ 0 h 3"/>
                <a:gd name="T2" fmla="*/ 0 w 7"/>
                <a:gd name="T3" fmla="*/ 3 h 3"/>
                <a:gd name="T4" fmla="*/ 7 w 7"/>
                <a:gd name="T5" fmla="*/ 2 h 3"/>
                <a:gd name="T6" fmla="*/ 6 w 7"/>
                <a:gd name="T7" fmla="*/ 1 h 3"/>
                <a:gd name="T8" fmla="*/ 6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6" y="0"/>
                  </a:moveTo>
                  <a:lnTo>
                    <a:pt x="0" y="3"/>
                  </a:lnTo>
                  <a:lnTo>
                    <a:pt x="7" y="2"/>
                  </a:lnTo>
                  <a:lnTo>
                    <a:pt x="6" y="1"/>
                  </a:lnTo>
                  <a:lnTo>
                    <a:pt x="6" y="0"/>
                  </a:lnTo>
                </a:path>
              </a:pathLst>
            </a:custGeom>
            <a:noFill/>
            <a:ln w="15875">
              <a:solidFill>
                <a:srgbClr val="00FFFF"/>
              </a:solidFill>
              <a:prstDash val="solid"/>
              <a:round/>
              <a:headEnd/>
              <a:tailEnd/>
            </a:ln>
          </p:spPr>
          <p:txBody>
            <a:bodyPr/>
            <a:lstStyle/>
            <a:p>
              <a:endParaRPr lang="en-US"/>
            </a:p>
          </p:txBody>
        </p:sp>
        <p:sp>
          <p:nvSpPr>
            <p:cNvPr id="19" name="Freeform 19"/>
            <p:cNvSpPr>
              <a:spLocks/>
            </p:cNvSpPr>
            <p:nvPr/>
          </p:nvSpPr>
          <p:spPr bwMode="auto">
            <a:xfrm>
              <a:off x="2325" y="3555"/>
              <a:ext cx="72" cy="28"/>
            </a:xfrm>
            <a:custGeom>
              <a:avLst/>
              <a:gdLst>
                <a:gd name="T0" fmla="*/ 62 w 72"/>
                <a:gd name="T1" fmla="*/ 0 h 28"/>
                <a:gd name="T2" fmla="*/ 0 w 72"/>
                <a:gd name="T3" fmla="*/ 28 h 28"/>
                <a:gd name="T4" fmla="*/ 72 w 72"/>
                <a:gd name="T5" fmla="*/ 19 h 28"/>
                <a:gd name="T6" fmla="*/ 62 w 72"/>
                <a:gd name="T7" fmla="*/ 10 h 28"/>
                <a:gd name="T8" fmla="*/ 62 w 72"/>
                <a:gd name="T9" fmla="*/ 0 h 28"/>
                <a:gd name="T10" fmla="*/ 0 60000 65536"/>
                <a:gd name="T11" fmla="*/ 0 60000 65536"/>
                <a:gd name="T12" fmla="*/ 0 60000 65536"/>
                <a:gd name="T13" fmla="*/ 0 60000 65536"/>
                <a:gd name="T14" fmla="*/ 0 60000 65536"/>
                <a:gd name="T15" fmla="*/ 0 w 72"/>
                <a:gd name="T16" fmla="*/ 0 h 28"/>
                <a:gd name="T17" fmla="*/ 72 w 72"/>
                <a:gd name="T18" fmla="*/ 28 h 28"/>
              </a:gdLst>
              <a:ahLst/>
              <a:cxnLst>
                <a:cxn ang="T10">
                  <a:pos x="T0" y="T1"/>
                </a:cxn>
                <a:cxn ang="T11">
                  <a:pos x="T2" y="T3"/>
                </a:cxn>
                <a:cxn ang="T12">
                  <a:pos x="T4" y="T5"/>
                </a:cxn>
                <a:cxn ang="T13">
                  <a:pos x="T6" y="T7"/>
                </a:cxn>
                <a:cxn ang="T14">
                  <a:pos x="T8" y="T9"/>
                </a:cxn>
              </a:cxnLst>
              <a:rect l="T15" t="T16" r="T17" b="T18"/>
              <a:pathLst>
                <a:path w="72" h="28">
                  <a:moveTo>
                    <a:pt x="62" y="0"/>
                  </a:moveTo>
                  <a:lnTo>
                    <a:pt x="0" y="28"/>
                  </a:lnTo>
                  <a:lnTo>
                    <a:pt x="72" y="19"/>
                  </a:lnTo>
                  <a:lnTo>
                    <a:pt x="62" y="10"/>
                  </a:lnTo>
                  <a:lnTo>
                    <a:pt x="62" y="0"/>
                  </a:lnTo>
                  <a:close/>
                </a:path>
              </a:pathLst>
            </a:custGeom>
            <a:solidFill>
              <a:srgbClr val="00FFFF"/>
            </a:solidFill>
            <a:ln w="0">
              <a:solidFill>
                <a:srgbClr val="C00000"/>
              </a:solidFill>
              <a:prstDash val="solid"/>
              <a:round/>
              <a:headEnd/>
              <a:tailEnd/>
            </a:ln>
          </p:spPr>
          <p:txBody>
            <a:bodyPr/>
            <a:lstStyle/>
            <a:p>
              <a:endParaRPr lang="en-US"/>
            </a:p>
          </p:txBody>
        </p:sp>
        <p:sp>
          <p:nvSpPr>
            <p:cNvPr id="20" name="Line 20"/>
            <p:cNvSpPr>
              <a:spLocks noChangeShapeType="1"/>
            </p:cNvSpPr>
            <p:nvPr/>
          </p:nvSpPr>
          <p:spPr bwMode="auto">
            <a:xfrm flipV="1">
              <a:off x="2397" y="3334"/>
              <a:ext cx="1031" cy="231"/>
            </a:xfrm>
            <a:prstGeom prst="line">
              <a:avLst/>
            </a:prstGeom>
            <a:noFill/>
            <a:ln w="15875">
              <a:solidFill>
                <a:srgbClr val="C00000"/>
              </a:solidFill>
              <a:round/>
              <a:headEnd/>
              <a:tailEnd/>
            </a:ln>
          </p:spPr>
          <p:txBody>
            <a:bodyPr/>
            <a:lstStyle/>
            <a:p>
              <a:endParaRPr lang="en-US"/>
            </a:p>
          </p:txBody>
        </p:sp>
        <p:sp>
          <p:nvSpPr>
            <p:cNvPr id="21" name="Rectangle 21"/>
            <p:cNvSpPr>
              <a:spLocks noChangeArrowheads="1"/>
            </p:cNvSpPr>
            <p:nvPr/>
          </p:nvSpPr>
          <p:spPr bwMode="auto">
            <a:xfrm>
              <a:off x="2387" y="2497"/>
              <a:ext cx="68"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A</a:t>
              </a:r>
              <a:endParaRPr lang="en-US" sz="1400">
                <a:latin typeface="Constantia" pitchFamily="18" charset="0"/>
              </a:endParaRPr>
            </a:p>
          </p:txBody>
        </p:sp>
        <p:sp>
          <p:nvSpPr>
            <p:cNvPr id="22" name="Rectangle 22"/>
            <p:cNvSpPr>
              <a:spLocks noChangeArrowheads="1"/>
            </p:cNvSpPr>
            <p:nvPr/>
          </p:nvSpPr>
          <p:spPr bwMode="auto">
            <a:xfrm>
              <a:off x="2449" y="2497"/>
              <a:ext cx="141"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CK</a:t>
              </a:r>
              <a:endParaRPr lang="en-US" sz="1400">
                <a:latin typeface="Constantia" pitchFamily="18" charset="0"/>
              </a:endParaRPr>
            </a:p>
          </p:txBody>
        </p:sp>
        <p:sp>
          <p:nvSpPr>
            <p:cNvPr id="23" name="Freeform 23"/>
            <p:cNvSpPr>
              <a:spLocks/>
            </p:cNvSpPr>
            <p:nvPr/>
          </p:nvSpPr>
          <p:spPr bwMode="auto">
            <a:xfrm>
              <a:off x="2232" y="654"/>
              <a:ext cx="72" cy="28"/>
            </a:xfrm>
            <a:custGeom>
              <a:avLst/>
              <a:gdLst>
                <a:gd name="T0" fmla="*/ 0 w 7"/>
                <a:gd name="T1" fmla="*/ 2 h 3"/>
                <a:gd name="T2" fmla="*/ 7 w 7"/>
                <a:gd name="T3" fmla="*/ 3 h 3"/>
                <a:gd name="T4" fmla="*/ 1 w 7"/>
                <a:gd name="T5" fmla="*/ 0 h 3"/>
                <a:gd name="T6" fmla="*/ 1 w 7"/>
                <a:gd name="T7" fmla="*/ 1 h 3"/>
                <a:gd name="T8" fmla="*/ 0 w 7"/>
                <a:gd name="T9" fmla="*/ 2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2"/>
                  </a:moveTo>
                  <a:lnTo>
                    <a:pt x="7" y="3"/>
                  </a:lnTo>
                  <a:lnTo>
                    <a:pt x="1" y="0"/>
                  </a:lnTo>
                  <a:lnTo>
                    <a:pt x="1" y="1"/>
                  </a:lnTo>
                  <a:lnTo>
                    <a:pt x="0" y="2"/>
                  </a:lnTo>
                </a:path>
              </a:pathLst>
            </a:custGeom>
            <a:noFill/>
            <a:ln w="15875">
              <a:solidFill>
                <a:srgbClr val="00FFFF"/>
              </a:solidFill>
              <a:prstDash val="solid"/>
              <a:round/>
              <a:headEnd/>
              <a:tailEnd/>
            </a:ln>
          </p:spPr>
          <p:txBody>
            <a:bodyPr/>
            <a:lstStyle/>
            <a:p>
              <a:endParaRPr lang="en-US"/>
            </a:p>
          </p:txBody>
        </p:sp>
        <p:sp>
          <p:nvSpPr>
            <p:cNvPr id="24" name="Freeform 24"/>
            <p:cNvSpPr>
              <a:spLocks/>
            </p:cNvSpPr>
            <p:nvPr/>
          </p:nvSpPr>
          <p:spPr bwMode="auto">
            <a:xfrm>
              <a:off x="2232" y="654"/>
              <a:ext cx="72" cy="28"/>
            </a:xfrm>
            <a:custGeom>
              <a:avLst/>
              <a:gdLst>
                <a:gd name="T0" fmla="*/ 0 w 72"/>
                <a:gd name="T1" fmla="*/ 18 h 28"/>
                <a:gd name="T2" fmla="*/ 72 w 72"/>
                <a:gd name="T3" fmla="*/ 28 h 28"/>
                <a:gd name="T4" fmla="*/ 10 w 72"/>
                <a:gd name="T5" fmla="*/ 0 h 28"/>
                <a:gd name="T6" fmla="*/ 10 w 72"/>
                <a:gd name="T7" fmla="*/ 9 h 28"/>
                <a:gd name="T8" fmla="*/ 0 w 72"/>
                <a:gd name="T9" fmla="*/ 18 h 28"/>
                <a:gd name="T10" fmla="*/ 0 60000 65536"/>
                <a:gd name="T11" fmla="*/ 0 60000 65536"/>
                <a:gd name="T12" fmla="*/ 0 60000 65536"/>
                <a:gd name="T13" fmla="*/ 0 60000 65536"/>
                <a:gd name="T14" fmla="*/ 0 60000 65536"/>
                <a:gd name="T15" fmla="*/ 0 w 72"/>
                <a:gd name="T16" fmla="*/ 0 h 28"/>
                <a:gd name="T17" fmla="*/ 72 w 72"/>
                <a:gd name="T18" fmla="*/ 28 h 28"/>
              </a:gdLst>
              <a:ahLst/>
              <a:cxnLst>
                <a:cxn ang="T10">
                  <a:pos x="T0" y="T1"/>
                </a:cxn>
                <a:cxn ang="T11">
                  <a:pos x="T2" y="T3"/>
                </a:cxn>
                <a:cxn ang="T12">
                  <a:pos x="T4" y="T5"/>
                </a:cxn>
                <a:cxn ang="T13">
                  <a:pos x="T6" y="T7"/>
                </a:cxn>
                <a:cxn ang="T14">
                  <a:pos x="T8" y="T9"/>
                </a:cxn>
              </a:cxnLst>
              <a:rect l="T15" t="T16" r="T17" b="T18"/>
              <a:pathLst>
                <a:path w="72" h="28">
                  <a:moveTo>
                    <a:pt x="0" y="18"/>
                  </a:moveTo>
                  <a:lnTo>
                    <a:pt x="72" y="28"/>
                  </a:lnTo>
                  <a:lnTo>
                    <a:pt x="10" y="0"/>
                  </a:lnTo>
                  <a:lnTo>
                    <a:pt x="10" y="9"/>
                  </a:lnTo>
                  <a:lnTo>
                    <a:pt x="0" y="18"/>
                  </a:lnTo>
                  <a:close/>
                </a:path>
              </a:pathLst>
            </a:custGeom>
            <a:solidFill>
              <a:srgbClr val="00FFFF"/>
            </a:solidFill>
            <a:ln w="0">
              <a:solidFill>
                <a:srgbClr val="C00000"/>
              </a:solidFill>
              <a:prstDash val="solid"/>
              <a:round/>
              <a:headEnd/>
              <a:tailEnd/>
            </a:ln>
          </p:spPr>
          <p:txBody>
            <a:bodyPr/>
            <a:lstStyle/>
            <a:p>
              <a:endParaRPr lang="en-US"/>
            </a:p>
          </p:txBody>
        </p:sp>
        <p:sp>
          <p:nvSpPr>
            <p:cNvPr id="25" name="Line 25"/>
            <p:cNvSpPr>
              <a:spLocks noChangeShapeType="1"/>
            </p:cNvSpPr>
            <p:nvPr/>
          </p:nvSpPr>
          <p:spPr bwMode="auto">
            <a:xfrm flipH="1" flipV="1">
              <a:off x="1201" y="433"/>
              <a:ext cx="1031" cy="230"/>
            </a:xfrm>
            <a:prstGeom prst="line">
              <a:avLst/>
            </a:prstGeom>
            <a:noFill/>
            <a:ln w="15875">
              <a:solidFill>
                <a:srgbClr val="C00000"/>
              </a:solidFill>
              <a:round/>
              <a:headEnd/>
              <a:tailEnd/>
            </a:ln>
          </p:spPr>
          <p:txBody>
            <a:bodyPr/>
            <a:lstStyle/>
            <a:p>
              <a:endParaRPr lang="en-US"/>
            </a:p>
          </p:txBody>
        </p:sp>
        <p:sp>
          <p:nvSpPr>
            <p:cNvPr id="26" name="Freeform 26"/>
            <p:cNvSpPr>
              <a:spLocks/>
            </p:cNvSpPr>
            <p:nvPr/>
          </p:nvSpPr>
          <p:spPr bwMode="auto">
            <a:xfrm>
              <a:off x="2232" y="820"/>
              <a:ext cx="72" cy="27"/>
            </a:xfrm>
            <a:custGeom>
              <a:avLst/>
              <a:gdLst>
                <a:gd name="T0" fmla="*/ 0 w 7"/>
                <a:gd name="T1" fmla="*/ 2 h 3"/>
                <a:gd name="T2" fmla="*/ 7 w 7"/>
                <a:gd name="T3" fmla="*/ 3 h 3"/>
                <a:gd name="T4" fmla="*/ 1 w 7"/>
                <a:gd name="T5" fmla="*/ 0 h 3"/>
                <a:gd name="T6" fmla="*/ 1 w 7"/>
                <a:gd name="T7" fmla="*/ 1 h 3"/>
                <a:gd name="T8" fmla="*/ 0 w 7"/>
                <a:gd name="T9" fmla="*/ 2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2"/>
                  </a:moveTo>
                  <a:lnTo>
                    <a:pt x="7" y="3"/>
                  </a:lnTo>
                  <a:lnTo>
                    <a:pt x="1" y="0"/>
                  </a:lnTo>
                  <a:lnTo>
                    <a:pt x="1" y="1"/>
                  </a:lnTo>
                  <a:lnTo>
                    <a:pt x="0" y="2"/>
                  </a:lnTo>
                </a:path>
              </a:pathLst>
            </a:custGeom>
            <a:noFill/>
            <a:ln w="15875">
              <a:solidFill>
                <a:srgbClr val="00FFFF"/>
              </a:solidFill>
              <a:prstDash val="solid"/>
              <a:round/>
              <a:headEnd/>
              <a:tailEnd/>
            </a:ln>
          </p:spPr>
          <p:txBody>
            <a:bodyPr/>
            <a:lstStyle/>
            <a:p>
              <a:endParaRPr lang="en-US"/>
            </a:p>
          </p:txBody>
        </p:sp>
        <p:sp>
          <p:nvSpPr>
            <p:cNvPr id="27" name="Freeform 27"/>
            <p:cNvSpPr>
              <a:spLocks/>
            </p:cNvSpPr>
            <p:nvPr/>
          </p:nvSpPr>
          <p:spPr bwMode="auto">
            <a:xfrm>
              <a:off x="2232" y="820"/>
              <a:ext cx="72" cy="27"/>
            </a:xfrm>
            <a:custGeom>
              <a:avLst/>
              <a:gdLst>
                <a:gd name="T0" fmla="*/ 0 w 72"/>
                <a:gd name="T1" fmla="*/ 18 h 27"/>
                <a:gd name="T2" fmla="*/ 72 w 72"/>
                <a:gd name="T3" fmla="*/ 27 h 27"/>
                <a:gd name="T4" fmla="*/ 10 w 72"/>
                <a:gd name="T5" fmla="*/ 0 h 27"/>
                <a:gd name="T6" fmla="*/ 10 w 72"/>
                <a:gd name="T7" fmla="*/ 9 h 27"/>
                <a:gd name="T8" fmla="*/ 0 w 72"/>
                <a:gd name="T9" fmla="*/ 18 h 27"/>
                <a:gd name="T10" fmla="*/ 0 60000 65536"/>
                <a:gd name="T11" fmla="*/ 0 60000 65536"/>
                <a:gd name="T12" fmla="*/ 0 60000 65536"/>
                <a:gd name="T13" fmla="*/ 0 60000 65536"/>
                <a:gd name="T14" fmla="*/ 0 60000 65536"/>
                <a:gd name="T15" fmla="*/ 0 w 72"/>
                <a:gd name="T16" fmla="*/ 0 h 27"/>
                <a:gd name="T17" fmla="*/ 72 w 72"/>
                <a:gd name="T18" fmla="*/ 27 h 27"/>
              </a:gdLst>
              <a:ahLst/>
              <a:cxnLst>
                <a:cxn ang="T10">
                  <a:pos x="T0" y="T1"/>
                </a:cxn>
                <a:cxn ang="T11">
                  <a:pos x="T2" y="T3"/>
                </a:cxn>
                <a:cxn ang="T12">
                  <a:pos x="T4" y="T5"/>
                </a:cxn>
                <a:cxn ang="T13">
                  <a:pos x="T6" y="T7"/>
                </a:cxn>
                <a:cxn ang="T14">
                  <a:pos x="T8" y="T9"/>
                </a:cxn>
              </a:cxnLst>
              <a:rect l="T15" t="T16" r="T17" b="T18"/>
              <a:pathLst>
                <a:path w="72" h="27">
                  <a:moveTo>
                    <a:pt x="0" y="18"/>
                  </a:moveTo>
                  <a:lnTo>
                    <a:pt x="72" y="27"/>
                  </a:lnTo>
                  <a:lnTo>
                    <a:pt x="10" y="0"/>
                  </a:lnTo>
                  <a:lnTo>
                    <a:pt x="10" y="9"/>
                  </a:lnTo>
                  <a:lnTo>
                    <a:pt x="0" y="18"/>
                  </a:lnTo>
                  <a:close/>
                </a:path>
              </a:pathLst>
            </a:custGeom>
            <a:solidFill>
              <a:srgbClr val="00FFFF"/>
            </a:solidFill>
            <a:ln w="0">
              <a:solidFill>
                <a:srgbClr val="C00000"/>
              </a:solidFill>
              <a:prstDash val="solid"/>
              <a:round/>
              <a:headEnd/>
              <a:tailEnd/>
            </a:ln>
          </p:spPr>
          <p:txBody>
            <a:bodyPr/>
            <a:lstStyle/>
            <a:p>
              <a:endParaRPr lang="en-US"/>
            </a:p>
          </p:txBody>
        </p:sp>
        <p:sp>
          <p:nvSpPr>
            <p:cNvPr id="28" name="Line 28"/>
            <p:cNvSpPr>
              <a:spLocks noChangeShapeType="1"/>
            </p:cNvSpPr>
            <p:nvPr/>
          </p:nvSpPr>
          <p:spPr bwMode="auto">
            <a:xfrm flipH="1" flipV="1">
              <a:off x="1201" y="599"/>
              <a:ext cx="1031" cy="230"/>
            </a:xfrm>
            <a:prstGeom prst="line">
              <a:avLst/>
            </a:prstGeom>
            <a:noFill/>
            <a:ln w="15875">
              <a:solidFill>
                <a:srgbClr val="C00000"/>
              </a:solidFill>
              <a:round/>
              <a:headEnd/>
              <a:tailEnd/>
            </a:ln>
          </p:spPr>
          <p:txBody>
            <a:bodyPr/>
            <a:lstStyle/>
            <a:p>
              <a:endParaRPr lang="en-US"/>
            </a:p>
          </p:txBody>
        </p:sp>
        <p:sp>
          <p:nvSpPr>
            <p:cNvPr id="29" name="Freeform 29"/>
            <p:cNvSpPr>
              <a:spLocks/>
            </p:cNvSpPr>
            <p:nvPr/>
          </p:nvSpPr>
          <p:spPr bwMode="auto">
            <a:xfrm>
              <a:off x="1211" y="1151"/>
              <a:ext cx="73" cy="28"/>
            </a:xfrm>
            <a:custGeom>
              <a:avLst/>
              <a:gdLst>
                <a:gd name="T0" fmla="*/ 6 w 7"/>
                <a:gd name="T1" fmla="*/ 0 h 3"/>
                <a:gd name="T2" fmla="*/ 0 w 7"/>
                <a:gd name="T3" fmla="*/ 3 h 3"/>
                <a:gd name="T4" fmla="*/ 7 w 7"/>
                <a:gd name="T5" fmla="*/ 2 h 3"/>
                <a:gd name="T6" fmla="*/ 6 w 7"/>
                <a:gd name="T7" fmla="*/ 1 h 3"/>
                <a:gd name="T8" fmla="*/ 6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6" y="0"/>
                  </a:moveTo>
                  <a:lnTo>
                    <a:pt x="0" y="3"/>
                  </a:lnTo>
                  <a:lnTo>
                    <a:pt x="7" y="2"/>
                  </a:lnTo>
                  <a:lnTo>
                    <a:pt x="6" y="1"/>
                  </a:lnTo>
                  <a:lnTo>
                    <a:pt x="6" y="0"/>
                  </a:lnTo>
                </a:path>
              </a:pathLst>
            </a:custGeom>
            <a:noFill/>
            <a:ln w="15875">
              <a:solidFill>
                <a:srgbClr val="00FFFF"/>
              </a:solidFill>
              <a:prstDash val="solid"/>
              <a:round/>
              <a:headEnd/>
              <a:tailEnd/>
            </a:ln>
          </p:spPr>
          <p:txBody>
            <a:bodyPr/>
            <a:lstStyle/>
            <a:p>
              <a:endParaRPr lang="en-US"/>
            </a:p>
          </p:txBody>
        </p:sp>
        <p:sp>
          <p:nvSpPr>
            <p:cNvPr id="30" name="Freeform 30"/>
            <p:cNvSpPr>
              <a:spLocks/>
            </p:cNvSpPr>
            <p:nvPr/>
          </p:nvSpPr>
          <p:spPr bwMode="auto">
            <a:xfrm>
              <a:off x="1211" y="1151"/>
              <a:ext cx="73" cy="28"/>
            </a:xfrm>
            <a:custGeom>
              <a:avLst/>
              <a:gdLst>
                <a:gd name="T0" fmla="*/ 62 w 73"/>
                <a:gd name="T1" fmla="*/ 0 h 28"/>
                <a:gd name="T2" fmla="*/ 0 w 73"/>
                <a:gd name="T3" fmla="*/ 28 h 28"/>
                <a:gd name="T4" fmla="*/ 73 w 73"/>
                <a:gd name="T5" fmla="*/ 19 h 28"/>
                <a:gd name="T6" fmla="*/ 62 w 73"/>
                <a:gd name="T7" fmla="*/ 10 h 28"/>
                <a:gd name="T8" fmla="*/ 62 w 73"/>
                <a:gd name="T9" fmla="*/ 0 h 28"/>
                <a:gd name="T10" fmla="*/ 0 60000 65536"/>
                <a:gd name="T11" fmla="*/ 0 60000 65536"/>
                <a:gd name="T12" fmla="*/ 0 60000 65536"/>
                <a:gd name="T13" fmla="*/ 0 60000 65536"/>
                <a:gd name="T14" fmla="*/ 0 60000 65536"/>
                <a:gd name="T15" fmla="*/ 0 w 73"/>
                <a:gd name="T16" fmla="*/ 0 h 28"/>
                <a:gd name="T17" fmla="*/ 73 w 73"/>
                <a:gd name="T18" fmla="*/ 28 h 28"/>
              </a:gdLst>
              <a:ahLst/>
              <a:cxnLst>
                <a:cxn ang="T10">
                  <a:pos x="T0" y="T1"/>
                </a:cxn>
                <a:cxn ang="T11">
                  <a:pos x="T2" y="T3"/>
                </a:cxn>
                <a:cxn ang="T12">
                  <a:pos x="T4" y="T5"/>
                </a:cxn>
                <a:cxn ang="T13">
                  <a:pos x="T6" y="T7"/>
                </a:cxn>
                <a:cxn ang="T14">
                  <a:pos x="T8" y="T9"/>
                </a:cxn>
              </a:cxnLst>
              <a:rect l="T15" t="T16" r="T17" b="T18"/>
              <a:pathLst>
                <a:path w="73" h="28">
                  <a:moveTo>
                    <a:pt x="62" y="0"/>
                  </a:moveTo>
                  <a:lnTo>
                    <a:pt x="0" y="28"/>
                  </a:lnTo>
                  <a:lnTo>
                    <a:pt x="73" y="19"/>
                  </a:lnTo>
                  <a:lnTo>
                    <a:pt x="62" y="10"/>
                  </a:lnTo>
                  <a:lnTo>
                    <a:pt x="62" y="0"/>
                  </a:lnTo>
                  <a:close/>
                </a:path>
              </a:pathLst>
            </a:custGeom>
            <a:solidFill>
              <a:srgbClr val="00FFFF"/>
            </a:solidFill>
            <a:ln w="0">
              <a:solidFill>
                <a:srgbClr val="C00000"/>
              </a:solidFill>
              <a:prstDash val="solid"/>
              <a:round/>
              <a:headEnd/>
              <a:tailEnd/>
            </a:ln>
          </p:spPr>
          <p:txBody>
            <a:bodyPr/>
            <a:lstStyle/>
            <a:p>
              <a:endParaRPr lang="en-US"/>
            </a:p>
          </p:txBody>
        </p:sp>
        <p:sp>
          <p:nvSpPr>
            <p:cNvPr id="31" name="Line 31"/>
            <p:cNvSpPr>
              <a:spLocks noChangeShapeType="1"/>
            </p:cNvSpPr>
            <p:nvPr/>
          </p:nvSpPr>
          <p:spPr bwMode="auto">
            <a:xfrm flipV="1">
              <a:off x="1284" y="930"/>
              <a:ext cx="1031" cy="231"/>
            </a:xfrm>
            <a:prstGeom prst="line">
              <a:avLst/>
            </a:prstGeom>
            <a:noFill/>
            <a:ln w="15875">
              <a:solidFill>
                <a:srgbClr val="C00000"/>
              </a:solidFill>
              <a:round/>
              <a:headEnd/>
              <a:tailEnd/>
            </a:ln>
          </p:spPr>
          <p:txBody>
            <a:bodyPr/>
            <a:lstStyle/>
            <a:p>
              <a:endParaRPr lang="en-US"/>
            </a:p>
          </p:txBody>
        </p:sp>
        <p:sp>
          <p:nvSpPr>
            <p:cNvPr id="32" name="Rectangle 32"/>
            <p:cNvSpPr>
              <a:spLocks noChangeArrowheads="1"/>
            </p:cNvSpPr>
            <p:nvPr/>
          </p:nvSpPr>
          <p:spPr bwMode="auto">
            <a:xfrm>
              <a:off x="2047" y="1087"/>
              <a:ext cx="62"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T</a:t>
              </a:r>
              <a:endParaRPr lang="en-US" sz="1400">
                <a:latin typeface="Constantia" pitchFamily="18" charset="0"/>
              </a:endParaRPr>
            </a:p>
          </p:txBody>
        </p:sp>
        <p:sp>
          <p:nvSpPr>
            <p:cNvPr id="33" name="Rectangle 33"/>
            <p:cNvSpPr>
              <a:spLocks noChangeArrowheads="1"/>
            </p:cNvSpPr>
            <p:nvPr/>
          </p:nvSpPr>
          <p:spPr bwMode="auto">
            <a:xfrm>
              <a:off x="2098" y="1087"/>
              <a:ext cx="107"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ok</a:t>
              </a:r>
              <a:endParaRPr lang="en-US" sz="1400">
                <a:latin typeface="Constantia" pitchFamily="18" charset="0"/>
              </a:endParaRPr>
            </a:p>
          </p:txBody>
        </p:sp>
        <p:sp>
          <p:nvSpPr>
            <p:cNvPr id="34" name="Rectangle 34"/>
            <p:cNvSpPr>
              <a:spLocks noChangeArrowheads="1"/>
            </p:cNvSpPr>
            <p:nvPr/>
          </p:nvSpPr>
          <p:spPr bwMode="auto">
            <a:xfrm>
              <a:off x="2191" y="1087"/>
              <a:ext cx="140"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 en</a:t>
              </a:r>
              <a:endParaRPr lang="en-US" sz="1400" dirty="0">
                <a:latin typeface="Constantia" pitchFamily="18" charset="0"/>
              </a:endParaRPr>
            </a:p>
          </p:txBody>
        </p:sp>
        <p:sp>
          <p:nvSpPr>
            <p:cNvPr id="35" name="Rectangle 35"/>
            <p:cNvSpPr>
              <a:spLocks noChangeArrowheads="1"/>
            </p:cNvSpPr>
            <p:nvPr/>
          </p:nvSpPr>
          <p:spPr bwMode="auto">
            <a:xfrm>
              <a:off x="2057" y="1244"/>
              <a:ext cx="270"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Data0</a:t>
              </a:r>
              <a:endParaRPr lang="en-US" sz="1400" dirty="0">
                <a:latin typeface="Constantia" pitchFamily="18" charset="0"/>
              </a:endParaRPr>
            </a:p>
          </p:txBody>
        </p:sp>
        <p:sp>
          <p:nvSpPr>
            <p:cNvPr id="36" name="Freeform 36"/>
            <p:cNvSpPr>
              <a:spLocks/>
            </p:cNvSpPr>
            <p:nvPr/>
          </p:nvSpPr>
          <p:spPr bwMode="auto">
            <a:xfrm>
              <a:off x="2232" y="2312"/>
              <a:ext cx="72" cy="28"/>
            </a:xfrm>
            <a:custGeom>
              <a:avLst/>
              <a:gdLst>
                <a:gd name="T0" fmla="*/ 0 w 7"/>
                <a:gd name="T1" fmla="*/ 2 h 3"/>
                <a:gd name="T2" fmla="*/ 7 w 7"/>
                <a:gd name="T3" fmla="*/ 3 h 3"/>
                <a:gd name="T4" fmla="*/ 1 w 7"/>
                <a:gd name="T5" fmla="*/ 0 h 3"/>
                <a:gd name="T6" fmla="*/ 1 w 7"/>
                <a:gd name="T7" fmla="*/ 1 h 3"/>
                <a:gd name="T8" fmla="*/ 0 w 7"/>
                <a:gd name="T9" fmla="*/ 2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2"/>
                  </a:moveTo>
                  <a:lnTo>
                    <a:pt x="7" y="3"/>
                  </a:lnTo>
                  <a:lnTo>
                    <a:pt x="1" y="0"/>
                  </a:lnTo>
                  <a:lnTo>
                    <a:pt x="1" y="1"/>
                  </a:lnTo>
                  <a:lnTo>
                    <a:pt x="0" y="2"/>
                  </a:lnTo>
                </a:path>
              </a:pathLst>
            </a:custGeom>
            <a:noFill/>
            <a:ln w="15875">
              <a:solidFill>
                <a:srgbClr val="00FFFF"/>
              </a:solidFill>
              <a:prstDash val="solid"/>
              <a:round/>
              <a:headEnd/>
              <a:tailEnd/>
            </a:ln>
          </p:spPr>
          <p:txBody>
            <a:bodyPr/>
            <a:lstStyle/>
            <a:p>
              <a:endParaRPr lang="en-US"/>
            </a:p>
          </p:txBody>
        </p:sp>
        <p:sp>
          <p:nvSpPr>
            <p:cNvPr id="37" name="Freeform 37"/>
            <p:cNvSpPr>
              <a:spLocks/>
            </p:cNvSpPr>
            <p:nvPr/>
          </p:nvSpPr>
          <p:spPr bwMode="auto">
            <a:xfrm>
              <a:off x="2232" y="2312"/>
              <a:ext cx="72" cy="28"/>
            </a:xfrm>
            <a:custGeom>
              <a:avLst/>
              <a:gdLst>
                <a:gd name="T0" fmla="*/ 0 w 72"/>
                <a:gd name="T1" fmla="*/ 18 h 28"/>
                <a:gd name="T2" fmla="*/ 72 w 72"/>
                <a:gd name="T3" fmla="*/ 28 h 28"/>
                <a:gd name="T4" fmla="*/ 10 w 72"/>
                <a:gd name="T5" fmla="*/ 0 h 28"/>
                <a:gd name="T6" fmla="*/ 10 w 72"/>
                <a:gd name="T7" fmla="*/ 9 h 28"/>
                <a:gd name="T8" fmla="*/ 0 w 72"/>
                <a:gd name="T9" fmla="*/ 18 h 28"/>
                <a:gd name="T10" fmla="*/ 0 60000 65536"/>
                <a:gd name="T11" fmla="*/ 0 60000 65536"/>
                <a:gd name="T12" fmla="*/ 0 60000 65536"/>
                <a:gd name="T13" fmla="*/ 0 60000 65536"/>
                <a:gd name="T14" fmla="*/ 0 60000 65536"/>
                <a:gd name="T15" fmla="*/ 0 w 72"/>
                <a:gd name="T16" fmla="*/ 0 h 28"/>
                <a:gd name="T17" fmla="*/ 72 w 72"/>
                <a:gd name="T18" fmla="*/ 28 h 28"/>
              </a:gdLst>
              <a:ahLst/>
              <a:cxnLst>
                <a:cxn ang="T10">
                  <a:pos x="T0" y="T1"/>
                </a:cxn>
                <a:cxn ang="T11">
                  <a:pos x="T2" y="T3"/>
                </a:cxn>
                <a:cxn ang="T12">
                  <a:pos x="T4" y="T5"/>
                </a:cxn>
                <a:cxn ang="T13">
                  <a:pos x="T6" y="T7"/>
                </a:cxn>
                <a:cxn ang="T14">
                  <a:pos x="T8" y="T9"/>
                </a:cxn>
              </a:cxnLst>
              <a:rect l="T15" t="T16" r="T17" b="T18"/>
              <a:pathLst>
                <a:path w="72" h="28">
                  <a:moveTo>
                    <a:pt x="0" y="18"/>
                  </a:moveTo>
                  <a:lnTo>
                    <a:pt x="72" y="28"/>
                  </a:lnTo>
                  <a:lnTo>
                    <a:pt x="10" y="0"/>
                  </a:lnTo>
                  <a:lnTo>
                    <a:pt x="10" y="9"/>
                  </a:lnTo>
                  <a:lnTo>
                    <a:pt x="0" y="18"/>
                  </a:lnTo>
                  <a:close/>
                </a:path>
              </a:pathLst>
            </a:custGeom>
            <a:solidFill>
              <a:srgbClr val="00FFFF"/>
            </a:solidFill>
            <a:ln w="0">
              <a:solidFill>
                <a:srgbClr val="C00000"/>
              </a:solidFill>
              <a:prstDash val="solid"/>
              <a:round/>
              <a:headEnd/>
              <a:tailEnd/>
            </a:ln>
          </p:spPr>
          <p:txBody>
            <a:bodyPr/>
            <a:lstStyle/>
            <a:p>
              <a:endParaRPr lang="en-US"/>
            </a:p>
          </p:txBody>
        </p:sp>
        <p:sp>
          <p:nvSpPr>
            <p:cNvPr id="38" name="Line 38"/>
            <p:cNvSpPr>
              <a:spLocks noChangeShapeType="1"/>
            </p:cNvSpPr>
            <p:nvPr/>
          </p:nvSpPr>
          <p:spPr bwMode="auto">
            <a:xfrm flipH="1" flipV="1">
              <a:off x="1201" y="2091"/>
              <a:ext cx="1031" cy="230"/>
            </a:xfrm>
            <a:prstGeom prst="line">
              <a:avLst/>
            </a:prstGeom>
            <a:noFill/>
            <a:ln w="15875">
              <a:solidFill>
                <a:srgbClr val="C00000"/>
              </a:solidFill>
              <a:round/>
              <a:headEnd/>
              <a:tailEnd/>
            </a:ln>
          </p:spPr>
          <p:txBody>
            <a:bodyPr/>
            <a:lstStyle/>
            <a:p>
              <a:endParaRPr lang="en-US"/>
            </a:p>
          </p:txBody>
        </p:sp>
        <p:sp>
          <p:nvSpPr>
            <p:cNvPr id="39" name="Freeform 39"/>
            <p:cNvSpPr>
              <a:spLocks/>
            </p:cNvSpPr>
            <p:nvPr/>
          </p:nvSpPr>
          <p:spPr bwMode="auto">
            <a:xfrm>
              <a:off x="2232" y="2478"/>
              <a:ext cx="72" cy="27"/>
            </a:xfrm>
            <a:custGeom>
              <a:avLst/>
              <a:gdLst>
                <a:gd name="T0" fmla="*/ 0 w 7"/>
                <a:gd name="T1" fmla="*/ 2 h 3"/>
                <a:gd name="T2" fmla="*/ 7 w 7"/>
                <a:gd name="T3" fmla="*/ 3 h 3"/>
                <a:gd name="T4" fmla="*/ 1 w 7"/>
                <a:gd name="T5" fmla="*/ 0 h 3"/>
                <a:gd name="T6" fmla="*/ 1 w 7"/>
                <a:gd name="T7" fmla="*/ 1 h 3"/>
                <a:gd name="T8" fmla="*/ 0 w 7"/>
                <a:gd name="T9" fmla="*/ 2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0" y="2"/>
                  </a:moveTo>
                  <a:lnTo>
                    <a:pt x="7" y="3"/>
                  </a:lnTo>
                  <a:lnTo>
                    <a:pt x="1" y="0"/>
                  </a:lnTo>
                  <a:lnTo>
                    <a:pt x="1" y="1"/>
                  </a:lnTo>
                  <a:lnTo>
                    <a:pt x="0" y="2"/>
                  </a:lnTo>
                </a:path>
              </a:pathLst>
            </a:custGeom>
            <a:noFill/>
            <a:ln w="15875">
              <a:solidFill>
                <a:srgbClr val="00FFFF"/>
              </a:solidFill>
              <a:prstDash val="solid"/>
              <a:round/>
              <a:headEnd/>
              <a:tailEnd/>
            </a:ln>
          </p:spPr>
          <p:txBody>
            <a:bodyPr/>
            <a:lstStyle/>
            <a:p>
              <a:endParaRPr lang="en-US"/>
            </a:p>
          </p:txBody>
        </p:sp>
        <p:sp>
          <p:nvSpPr>
            <p:cNvPr id="40" name="Freeform 40"/>
            <p:cNvSpPr>
              <a:spLocks/>
            </p:cNvSpPr>
            <p:nvPr/>
          </p:nvSpPr>
          <p:spPr bwMode="auto">
            <a:xfrm>
              <a:off x="2232" y="2478"/>
              <a:ext cx="72" cy="27"/>
            </a:xfrm>
            <a:custGeom>
              <a:avLst/>
              <a:gdLst>
                <a:gd name="T0" fmla="*/ 0 w 72"/>
                <a:gd name="T1" fmla="*/ 18 h 27"/>
                <a:gd name="T2" fmla="*/ 72 w 72"/>
                <a:gd name="T3" fmla="*/ 27 h 27"/>
                <a:gd name="T4" fmla="*/ 10 w 72"/>
                <a:gd name="T5" fmla="*/ 0 h 27"/>
                <a:gd name="T6" fmla="*/ 10 w 72"/>
                <a:gd name="T7" fmla="*/ 9 h 27"/>
                <a:gd name="T8" fmla="*/ 0 w 72"/>
                <a:gd name="T9" fmla="*/ 18 h 27"/>
                <a:gd name="T10" fmla="*/ 0 60000 65536"/>
                <a:gd name="T11" fmla="*/ 0 60000 65536"/>
                <a:gd name="T12" fmla="*/ 0 60000 65536"/>
                <a:gd name="T13" fmla="*/ 0 60000 65536"/>
                <a:gd name="T14" fmla="*/ 0 60000 65536"/>
                <a:gd name="T15" fmla="*/ 0 w 72"/>
                <a:gd name="T16" fmla="*/ 0 h 27"/>
                <a:gd name="T17" fmla="*/ 72 w 72"/>
                <a:gd name="T18" fmla="*/ 27 h 27"/>
              </a:gdLst>
              <a:ahLst/>
              <a:cxnLst>
                <a:cxn ang="T10">
                  <a:pos x="T0" y="T1"/>
                </a:cxn>
                <a:cxn ang="T11">
                  <a:pos x="T2" y="T3"/>
                </a:cxn>
                <a:cxn ang="T12">
                  <a:pos x="T4" y="T5"/>
                </a:cxn>
                <a:cxn ang="T13">
                  <a:pos x="T6" y="T7"/>
                </a:cxn>
                <a:cxn ang="T14">
                  <a:pos x="T8" y="T9"/>
                </a:cxn>
              </a:cxnLst>
              <a:rect l="T15" t="T16" r="T17" b="T18"/>
              <a:pathLst>
                <a:path w="72" h="27">
                  <a:moveTo>
                    <a:pt x="0" y="18"/>
                  </a:moveTo>
                  <a:lnTo>
                    <a:pt x="72" y="27"/>
                  </a:lnTo>
                  <a:lnTo>
                    <a:pt x="10" y="0"/>
                  </a:lnTo>
                  <a:lnTo>
                    <a:pt x="10" y="9"/>
                  </a:lnTo>
                  <a:lnTo>
                    <a:pt x="0" y="18"/>
                  </a:lnTo>
                  <a:close/>
                </a:path>
              </a:pathLst>
            </a:custGeom>
            <a:solidFill>
              <a:srgbClr val="00FFFF"/>
            </a:solidFill>
            <a:ln w="0">
              <a:solidFill>
                <a:srgbClr val="C00000"/>
              </a:solidFill>
              <a:prstDash val="solid"/>
              <a:round/>
              <a:headEnd/>
              <a:tailEnd/>
            </a:ln>
          </p:spPr>
          <p:txBody>
            <a:bodyPr/>
            <a:lstStyle/>
            <a:p>
              <a:endParaRPr lang="en-US"/>
            </a:p>
          </p:txBody>
        </p:sp>
        <p:sp>
          <p:nvSpPr>
            <p:cNvPr id="41" name="Line 41"/>
            <p:cNvSpPr>
              <a:spLocks noChangeShapeType="1"/>
            </p:cNvSpPr>
            <p:nvPr/>
          </p:nvSpPr>
          <p:spPr bwMode="auto">
            <a:xfrm flipH="1" flipV="1">
              <a:off x="1201" y="2257"/>
              <a:ext cx="1031" cy="230"/>
            </a:xfrm>
            <a:prstGeom prst="line">
              <a:avLst/>
            </a:prstGeom>
            <a:noFill/>
            <a:ln w="15875">
              <a:solidFill>
                <a:srgbClr val="C00000"/>
              </a:solidFill>
              <a:round/>
              <a:headEnd/>
              <a:tailEnd/>
            </a:ln>
          </p:spPr>
          <p:txBody>
            <a:bodyPr/>
            <a:lstStyle/>
            <a:p>
              <a:endParaRPr lang="en-US"/>
            </a:p>
          </p:txBody>
        </p:sp>
        <p:sp>
          <p:nvSpPr>
            <p:cNvPr id="42" name="Freeform 42"/>
            <p:cNvSpPr>
              <a:spLocks/>
            </p:cNvSpPr>
            <p:nvPr/>
          </p:nvSpPr>
          <p:spPr bwMode="auto">
            <a:xfrm>
              <a:off x="1211" y="2809"/>
              <a:ext cx="73" cy="28"/>
            </a:xfrm>
            <a:custGeom>
              <a:avLst/>
              <a:gdLst>
                <a:gd name="T0" fmla="*/ 6 w 7"/>
                <a:gd name="T1" fmla="*/ 0 h 3"/>
                <a:gd name="T2" fmla="*/ 0 w 7"/>
                <a:gd name="T3" fmla="*/ 3 h 3"/>
                <a:gd name="T4" fmla="*/ 7 w 7"/>
                <a:gd name="T5" fmla="*/ 2 h 3"/>
                <a:gd name="T6" fmla="*/ 6 w 7"/>
                <a:gd name="T7" fmla="*/ 1 h 3"/>
                <a:gd name="T8" fmla="*/ 6 w 7"/>
                <a:gd name="T9" fmla="*/ 0 h 3"/>
                <a:gd name="T10" fmla="*/ 0 60000 65536"/>
                <a:gd name="T11" fmla="*/ 0 60000 65536"/>
                <a:gd name="T12" fmla="*/ 0 60000 65536"/>
                <a:gd name="T13" fmla="*/ 0 60000 65536"/>
                <a:gd name="T14" fmla="*/ 0 60000 65536"/>
                <a:gd name="T15" fmla="*/ 0 w 7"/>
                <a:gd name="T16" fmla="*/ 0 h 3"/>
                <a:gd name="T17" fmla="*/ 7 w 7"/>
                <a:gd name="T18" fmla="*/ 3 h 3"/>
              </a:gdLst>
              <a:ahLst/>
              <a:cxnLst>
                <a:cxn ang="T10">
                  <a:pos x="T0" y="T1"/>
                </a:cxn>
                <a:cxn ang="T11">
                  <a:pos x="T2" y="T3"/>
                </a:cxn>
                <a:cxn ang="T12">
                  <a:pos x="T4" y="T5"/>
                </a:cxn>
                <a:cxn ang="T13">
                  <a:pos x="T6" y="T7"/>
                </a:cxn>
                <a:cxn ang="T14">
                  <a:pos x="T8" y="T9"/>
                </a:cxn>
              </a:cxnLst>
              <a:rect l="T15" t="T16" r="T17" b="T18"/>
              <a:pathLst>
                <a:path w="7" h="3">
                  <a:moveTo>
                    <a:pt x="6" y="0"/>
                  </a:moveTo>
                  <a:lnTo>
                    <a:pt x="0" y="3"/>
                  </a:lnTo>
                  <a:lnTo>
                    <a:pt x="7" y="2"/>
                  </a:lnTo>
                  <a:lnTo>
                    <a:pt x="6" y="1"/>
                  </a:lnTo>
                  <a:lnTo>
                    <a:pt x="6" y="0"/>
                  </a:lnTo>
                </a:path>
              </a:pathLst>
            </a:custGeom>
            <a:noFill/>
            <a:ln w="15875">
              <a:solidFill>
                <a:srgbClr val="00FFFF"/>
              </a:solidFill>
              <a:prstDash val="solid"/>
              <a:round/>
              <a:headEnd/>
              <a:tailEnd/>
            </a:ln>
          </p:spPr>
          <p:txBody>
            <a:bodyPr/>
            <a:lstStyle/>
            <a:p>
              <a:endParaRPr lang="en-US"/>
            </a:p>
          </p:txBody>
        </p:sp>
        <p:sp>
          <p:nvSpPr>
            <p:cNvPr id="43" name="Freeform 43"/>
            <p:cNvSpPr>
              <a:spLocks/>
            </p:cNvSpPr>
            <p:nvPr/>
          </p:nvSpPr>
          <p:spPr bwMode="auto">
            <a:xfrm>
              <a:off x="1211" y="2809"/>
              <a:ext cx="73" cy="28"/>
            </a:xfrm>
            <a:custGeom>
              <a:avLst/>
              <a:gdLst>
                <a:gd name="T0" fmla="*/ 62 w 73"/>
                <a:gd name="T1" fmla="*/ 0 h 28"/>
                <a:gd name="T2" fmla="*/ 0 w 73"/>
                <a:gd name="T3" fmla="*/ 28 h 28"/>
                <a:gd name="T4" fmla="*/ 73 w 73"/>
                <a:gd name="T5" fmla="*/ 19 h 28"/>
                <a:gd name="T6" fmla="*/ 62 w 73"/>
                <a:gd name="T7" fmla="*/ 10 h 28"/>
                <a:gd name="T8" fmla="*/ 62 w 73"/>
                <a:gd name="T9" fmla="*/ 0 h 28"/>
                <a:gd name="T10" fmla="*/ 0 60000 65536"/>
                <a:gd name="T11" fmla="*/ 0 60000 65536"/>
                <a:gd name="T12" fmla="*/ 0 60000 65536"/>
                <a:gd name="T13" fmla="*/ 0 60000 65536"/>
                <a:gd name="T14" fmla="*/ 0 60000 65536"/>
                <a:gd name="T15" fmla="*/ 0 w 73"/>
                <a:gd name="T16" fmla="*/ 0 h 28"/>
                <a:gd name="T17" fmla="*/ 73 w 73"/>
                <a:gd name="T18" fmla="*/ 28 h 28"/>
              </a:gdLst>
              <a:ahLst/>
              <a:cxnLst>
                <a:cxn ang="T10">
                  <a:pos x="T0" y="T1"/>
                </a:cxn>
                <a:cxn ang="T11">
                  <a:pos x="T2" y="T3"/>
                </a:cxn>
                <a:cxn ang="T12">
                  <a:pos x="T4" y="T5"/>
                </a:cxn>
                <a:cxn ang="T13">
                  <a:pos x="T6" y="T7"/>
                </a:cxn>
                <a:cxn ang="T14">
                  <a:pos x="T8" y="T9"/>
                </a:cxn>
              </a:cxnLst>
              <a:rect l="T15" t="T16" r="T17" b="T18"/>
              <a:pathLst>
                <a:path w="73" h="28">
                  <a:moveTo>
                    <a:pt x="62" y="0"/>
                  </a:moveTo>
                  <a:lnTo>
                    <a:pt x="0" y="28"/>
                  </a:lnTo>
                  <a:lnTo>
                    <a:pt x="73" y="19"/>
                  </a:lnTo>
                  <a:lnTo>
                    <a:pt x="62" y="10"/>
                  </a:lnTo>
                  <a:lnTo>
                    <a:pt x="62" y="0"/>
                  </a:lnTo>
                  <a:close/>
                </a:path>
              </a:pathLst>
            </a:custGeom>
            <a:solidFill>
              <a:srgbClr val="00FFFF"/>
            </a:solidFill>
            <a:ln w="0">
              <a:solidFill>
                <a:srgbClr val="C00000"/>
              </a:solidFill>
              <a:prstDash val="solid"/>
              <a:round/>
              <a:headEnd/>
              <a:tailEnd/>
            </a:ln>
          </p:spPr>
          <p:txBody>
            <a:bodyPr/>
            <a:lstStyle/>
            <a:p>
              <a:endParaRPr lang="en-US"/>
            </a:p>
          </p:txBody>
        </p:sp>
        <p:sp>
          <p:nvSpPr>
            <p:cNvPr id="44" name="Line 44"/>
            <p:cNvSpPr>
              <a:spLocks noChangeShapeType="1"/>
            </p:cNvSpPr>
            <p:nvPr/>
          </p:nvSpPr>
          <p:spPr bwMode="auto">
            <a:xfrm flipV="1">
              <a:off x="1284" y="2588"/>
              <a:ext cx="1031" cy="231"/>
            </a:xfrm>
            <a:prstGeom prst="line">
              <a:avLst/>
            </a:prstGeom>
            <a:noFill/>
            <a:ln w="15875">
              <a:solidFill>
                <a:srgbClr val="C00000"/>
              </a:solidFill>
              <a:round/>
              <a:headEnd/>
              <a:tailEnd/>
            </a:ln>
          </p:spPr>
          <p:txBody>
            <a:bodyPr/>
            <a:lstStyle/>
            <a:p>
              <a:endParaRPr lang="en-US"/>
            </a:p>
          </p:txBody>
        </p:sp>
        <p:sp>
          <p:nvSpPr>
            <p:cNvPr id="45" name="Rectangle 45"/>
            <p:cNvSpPr>
              <a:spLocks noChangeArrowheads="1"/>
            </p:cNvSpPr>
            <p:nvPr/>
          </p:nvSpPr>
          <p:spPr bwMode="auto">
            <a:xfrm>
              <a:off x="2047" y="2745"/>
              <a:ext cx="62"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T</a:t>
              </a:r>
              <a:endParaRPr lang="en-US" sz="1400">
                <a:latin typeface="Constantia" pitchFamily="18" charset="0"/>
              </a:endParaRPr>
            </a:p>
          </p:txBody>
        </p:sp>
        <p:sp>
          <p:nvSpPr>
            <p:cNvPr id="46" name="Rectangle 46"/>
            <p:cNvSpPr>
              <a:spLocks noChangeArrowheads="1"/>
            </p:cNvSpPr>
            <p:nvPr/>
          </p:nvSpPr>
          <p:spPr bwMode="auto">
            <a:xfrm>
              <a:off x="2098" y="2745"/>
              <a:ext cx="107"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ok</a:t>
              </a:r>
              <a:endParaRPr lang="en-US" sz="1400" dirty="0">
                <a:latin typeface="Constantia" pitchFamily="18" charset="0"/>
              </a:endParaRPr>
            </a:p>
          </p:txBody>
        </p:sp>
        <p:sp>
          <p:nvSpPr>
            <p:cNvPr id="47" name="Rectangle 47"/>
            <p:cNvSpPr>
              <a:spLocks noChangeArrowheads="1"/>
            </p:cNvSpPr>
            <p:nvPr/>
          </p:nvSpPr>
          <p:spPr bwMode="auto">
            <a:xfrm>
              <a:off x="2191" y="2745"/>
              <a:ext cx="140"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 en</a:t>
              </a:r>
              <a:endParaRPr lang="en-US" sz="1400" dirty="0">
                <a:latin typeface="Constantia" pitchFamily="18" charset="0"/>
              </a:endParaRPr>
            </a:p>
          </p:txBody>
        </p:sp>
        <p:sp>
          <p:nvSpPr>
            <p:cNvPr id="48" name="Rectangle 48"/>
            <p:cNvSpPr>
              <a:spLocks noChangeArrowheads="1"/>
            </p:cNvSpPr>
            <p:nvPr/>
          </p:nvSpPr>
          <p:spPr bwMode="auto">
            <a:xfrm>
              <a:off x="2011" y="2881"/>
              <a:ext cx="270"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Data1</a:t>
              </a:r>
              <a:endParaRPr lang="en-US" sz="1400" dirty="0">
                <a:latin typeface="Constantia" pitchFamily="18" charset="0"/>
              </a:endParaRPr>
            </a:p>
          </p:txBody>
        </p:sp>
        <p:sp>
          <p:nvSpPr>
            <p:cNvPr id="49" name="Line 52"/>
            <p:cNvSpPr>
              <a:spLocks noChangeShapeType="1"/>
            </p:cNvSpPr>
            <p:nvPr/>
          </p:nvSpPr>
          <p:spPr bwMode="auto">
            <a:xfrm flipV="1">
              <a:off x="1201" y="184"/>
              <a:ext cx="1" cy="3648"/>
            </a:xfrm>
            <a:prstGeom prst="line">
              <a:avLst/>
            </a:prstGeom>
            <a:noFill/>
            <a:ln w="15875">
              <a:solidFill>
                <a:srgbClr val="000000"/>
              </a:solidFill>
              <a:round/>
              <a:headEnd/>
              <a:tailEnd/>
            </a:ln>
          </p:spPr>
          <p:txBody>
            <a:bodyPr/>
            <a:lstStyle/>
            <a:p>
              <a:endParaRPr lang="en-US"/>
            </a:p>
          </p:txBody>
        </p:sp>
        <p:sp>
          <p:nvSpPr>
            <p:cNvPr id="50" name="Line 53"/>
            <p:cNvSpPr>
              <a:spLocks noChangeShapeType="1"/>
            </p:cNvSpPr>
            <p:nvPr/>
          </p:nvSpPr>
          <p:spPr bwMode="auto">
            <a:xfrm flipV="1">
              <a:off x="2315" y="184"/>
              <a:ext cx="1" cy="3648"/>
            </a:xfrm>
            <a:prstGeom prst="line">
              <a:avLst/>
            </a:prstGeom>
            <a:noFill/>
            <a:ln w="15875">
              <a:solidFill>
                <a:srgbClr val="000000"/>
              </a:solidFill>
              <a:round/>
              <a:headEnd/>
              <a:tailEnd/>
            </a:ln>
          </p:spPr>
          <p:txBody>
            <a:bodyPr/>
            <a:lstStyle/>
            <a:p>
              <a:endParaRPr lang="en-US"/>
            </a:p>
          </p:txBody>
        </p:sp>
        <p:sp>
          <p:nvSpPr>
            <p:cNvPr id="51" name="Line 54"/>
            <p:cNvSpPr>
              <a:spLocks noChangeShapeType="1"/>
            </p:cNvSpPr>
            <p:nvPr/>
          </p:nvSpPr>
          <p:spPr bwMode="auto">
            <a:xfrm flipV="1">
              <a:off x="3428" y="184"/>
              <a:ext cx="1" cy="3648"/>
            </a:xfrm>
            <a:prstGeom prst="line">
              <a:avLst/>
            </a:prstGeom>
            <a:noFill/>
            <a:ln w="15875">
              <a:solidFill>
                <a:srgbClr val="000000"/>
              </a:solidFill>
              <a:round/>
              <a:headEnd/>
              <a:tailEnd/>
            </a:ln>
          </p:spPr>
          <p:txBody>
            <a:bodyPr/>
            <a:lstStyle/>
            <a:p>
              <a:endParaRPr lang="en-US"/>
            </a:p>
          </p:txBody>
        </p:sp>
        <p:sp>
          <p:nvSpPr>
            <p:cNvPr id="52" name="Rectangle 55"/>
            <p:cNvSpPr>
              <a:spLocks noChangeArrowheads="1"/>
            </p:cNvSpPr>
            <p:nvPr/>
          </p:nvSpPr>
          <p:spPr bwMode="auto">
            <a:xfrm>
              <a:off x="1119" y="-18"/>
              <a:ext cx="208"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Host</a:t>
              </a:r>
              <a:endParaRPr lang="en-US" sz="1400" dirty="0">
                <a:latin typeface="Constantia" pitchFamily="18" charset="0"/>
              </a:endParaRPr>
            </a:p>
          </p:txBody>
        </p:sp>
        <p:sp>
          <p:nvSpPr>
            <p:cNvPr id="53" name="Rectangle 56"/>
            <p:cNvSpPr>
              <a:spLocks noChangeArrowheads="1"/>
            </p:cNvSpPr>
            <p:nvPr/>
          </p:nvSpPr>
          <p:spPr bwMode="auto">
            <a:xfrm>
              <a:off x="2232" y="-18"/>
              <a:ext cx="186"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Hub</a:t>
              </a:r>
              <a:endParaRPr lang="en-US" sz="1400">
                <a:latin typeface="Constantia" pitchFamily="18" charset="0"/>
              </a:endParaRPr>
            </a:p>
          </p:txBody>
        </p:sp>
        <p:sp>
          <p:nvSpPr>
            <p:cNvPr id="54" name="Rectangle 57"/>
            <p:cNvSpPr>
              <a:spLocks noChangeArrowheads="1"/>
            </p:cNvSpPr>
            <p:nvPr/>
          </p:nvSpPr>
          <p:spPr bwMode="auto">
            <a:xfrm>
              <a:off x="3222" y="-18"/>
              <a:ext cx="292"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I/O De</a:t>
              </a:r>
              <a:endParaRPr lang="en-US" sz="1400">
                <a:latin typeface="Constantia" pitchFamily="18" charset="0"/>
              </a:endParaRPr>
            </a:p>
          </p:txBody>
        </p:sp>
        <p:sp>
          <p:nvSpPr>
            <p:cNvPr id="55" name="Rectangle 58"/>
            <p:cNvSpPr>
              <a:spLocks noChangeArrowheads="1"/>
            </p:cNvSpPr>
            <p:nvPr/>
          </p:nvSpPr>
          <p:spPr bwMode="auto">
            <a:xfrm>
              <a:off x="3469" y="-18"/>
              <a:ext cx="221" cy="128"/>
            </a:xfrm>
            <a:prstGeom prst="rect">
              <a:avLst/>
            </a:prstGeom>
            <a:noFill/>
            <a:ln w="9525">
              <a:noFill/>
              <a:miter lim="800000"/>
              <a:headEnd/>
              <a:tailEnd/>
            </a:ln>
          </p:spPr>
          <p:txBody>
            <a:bodyPr wrap="none" lIns="0" tIns="0" rIns="0" bIns="0">
              <a:spAutoFit/>
            </a:bodyPr>
            <a:lstStyle/>
            <a:p>
              <a:r>
                <a:rPr lang="en-US" sz="1400" dirty="0" err="1">
                  <a:latin typeface="Constantia" pitchFamily="18" charset="0"/>
                </a:rPr>
                <a:t>evice</a:t>
              </a:r>
              <a:endParaRPr lang="en-US" sz="1400" dirty="0">
                <a:latin typeface="Constantia" pitchFamily="18" charset="0"/>
              </a:endParaRPr>
            </a:p>
          </p:txBody>
        </p:sp>
        <p:sp>
          <p:nvSpPr>
            <p:cNvPr id="56" name="Rectangle 59"/>
            <p:cNvSpPr>
              <a:spLocks noChangeArrowheads="1"/>
            </p:cNvSpPr>
            <p:nvPr/>
          </p:nvSpPr>
          <p:spPr bwMode="auto">
            <a:xfrm>
              <a:off x="933" y="341"/>
              <a:ext cx="62"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T</a:t>
              </a:r>
              <a:endParaRPr lang="en-US" sz="1400">
                <a:latin typeface="Constantia" pitchFamily="18" charset="0"/>
              </a:endParaRPr>
            </a:p>
          </p:txBody>
        </p:sp>
        <p:sp>
          <p:nvSpPr>
            <p:cNvPr id="57" name="Rectangle 60"/>
            <p:cNvSpPr>
              <a:spLocks noChangeArrowheads="1"/>
            </p:cNvSpPr>
            <p:nvPr/>
          </p:nvSpPr>
          <p:spPr bwMode="auto">
            <a:xfrm>
              <a:off x="985" y="341"/>
              <a:ext cx="107"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ok</a:t>
              </a:r>
              <a:endParaRPr lang="en-US" sz="1400" dirty="0">
                <a:latin typeface="Constantia" pitchFamily="18" charset="0"/>
              </a:endParaRPr>
            </a:p>
          </p:txBody>
        </p:sp>
        <p:sp>
          <p:nvSpPr>
            <p:cNvPr id="58" name="Rectangle 61"/>
            <p:cNvSpPr>
              <a:spLocks noChangeArrowheads="1"/>
            </p:cNvSpPr>
            <p:nvPr/>
          </p:nvSpPr>
          <p:spPr bwMode="auto">
            <a:xfrm>
              <a:off x="1077" y="341"/>
              <a:ext cx="168"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 en </a:t>
              </a:r>
              <a:endParaRPr lang="en-US" sz="1400" dirty="0">
                <a:latin typeface="Constantia" pitchFamily="18" charset="0"/>
              </a:endParaRPr>
            </a:p>
          </p:txBody>
        </p:sp>
        <p:sp>
          <p:nvSpPr>
            <p:cNvPr id="59" name="Rectangle 62"/>
            <p:cNvSpPr>
              <a:spLocks noChangeArrowheads="1"/>
            </p:cNvSpPr>
            <p:nvPr/>
          </p:nvSpPr>
          <p:spPr bwMode="auto">
            <a:xfrm>
              <a:off x="935" y="480"/>
              <a:ext cx="270"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Data0</a:t>
              </a:r>
              <a:endParaRPr lang="en-US" sz="1400" dirty="0">
                <a:latin typeface="Constantia" pitchFamily="18" charset="0"/>
              </a:endParaRPr>
            </a:p>
          </p:txBody>
        </p:sp>
        <p:sp>
          <p:nvSpPr>
            <p:cNvPr id="60" name="Rectangle 63"/>
            <p:cNvSpPr>
              <a:spLocks noChangeArrowheads="1"/>
            </p:cNvSpPr>
            <p:nvPr/>
          </p:nvSpPr>
          <p:spPr bwMode="auto">
            <a:xfrm>
              <a:off x="2387" y="839"/>
              <a:ext cx="68"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A</a:t>
              </a:r>
              <a:endParaRPr lang="en-US" sz="1400">
                <a:latin typeface="Constantia" pitchFamily="18" charset="0"/>
              </a:endParaRPr>
            </a:p>
          </p:txBody>
        </p:sp>
        <p:sp>
          <p:nvSpPr>
            <p:cNvPr id="61" name="Rectangle 64"/>
            <p:cNvSpPr>
              <a:spLocks noChangeArrowheads="1"/>
            </p:cNvSpPr>
            <p:nvPr/>
          </p:nvSpPr>
          <p:spPr bwMode="auto">
            <a:xfrm>
              <a:off x="2449" y="839"/>
              <a:ext cx="141"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CK</a:t>
              </a:r>
              <a:endParaRPr lang="en-US" sz="1400">
                <a:latin typeface="Constantia" pitchFamily="18" charset="0"/>
              </a:endParaRPr>
            </a:p>
          </p:txBody>
        </p:sp>
        <p:sp>
          <p:nvSpPr>
            <p:cNvPr id="62" name="Rectangle 65"/>
            <p:cNvSpPr>
              <a:spLocks noChangeArrowheads="1"/>
            </p:cNvSpPr>
            <p:nvPr/>
          </p:nvSpPr>
          <p:spPr bwMode="auto">
            <a:xfrm>
              <a:off x="3490" y="1575"/>
              <a:ext cx="68"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A</a:t>
              </a:r>
              <a:endParaRPr lang="en-US" sz="1400">
                <a:latin typeface="Constantia" pitchFamily="18" charset="0"/>
              </a:endParaRPr>
            </a:p>
          </p:txBody>
        </p:sp>
        <p:sp>
          <p:nvSpPr>
            <p:cNvPr id="63" name="Rectangle 66"/>
            <p:cNvSpPr>
              <a:spLocks noChangeArrowheads="1"/>
            </p:cNvSpPr>
            <p:nvPr/>
          </p:nvSpPr>
          <p:spPr bwMode="auto">
            <a:xfrm>
              <a:off x="3552" y="1575"/>
              <a:ext cx="141"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CK</a:t>
              </a:r>
              <a:endParaRPr lang="en-US" sz="1400">
                <a:latin typeface="Constantia" pitchFamily="18" charset="0"/>
              </a:endParaRPr>
            </a:p>
          </p:txBody>
        </p:sp>
        <p:sp>
          <p:nvSpPr>
            <p:cNvPr id="64" name="Rectangle 67"/>
            <p:cNvSpPr>
              <a:spLocks noChangeArrowheads="1"/>
            </p:cNvSpPr>
            <p:nvPr/>
          </p:nvSpPr>
          <p:spPr bwMode="auto">
            <a:xfrm>
              <a:off x="933" y="1999"/>
              <a:ext cx="62"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T</a:t>
              </a:r>
              <a:endParaRPr lang="en-US" sz="1400">
                <a:latin typeface="Constantia" pitchFamily="18" charset="0"/>
              </a:endParaRPr>
            </a:p>
          </p:txBody>
        </p:sp>
        <p:sp>
          <p:nvSpPr>
            <p:cNvPr id="65" name="Rectangle 68"/>
            <p:cNvSpPr>
              <a:spLocks noChangeArrowheads="1"/>
            </p:cNvSpPr>
            <p:nvPr/>
          </p:nvSpPr>
          <p:spPr bwMode="auto">
            <a:xfrm>
              <a:off x="985" y="1999"/>
              <a:ext cx="107"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ok</a:t>
              </a:r>
              <a:endParaRPr lang="en-US" sz="1400" dirty="0">
                <a:latin typeface="Constantia" pitchFamily="18" charset="0"/>
              </a:endParaRPr>
            </a:p>
          </p:txBody>
        </p:sp>
        <p:sp>
          <p:nvSpPr>
            <p:cNvPr id="66" name="Rectangle 69"/>
            <p:cNvSpPr>
              <a:spLocks noChangeArrowheads="1"/>
            </p:cNvSpPr>
            <p:nvPr/>
          </p:nvSpPr>
          <p:spPr bwMode="auto">
            <a:xfrm>
              <a:off x="1077" y="1999"/>
              <a:ext cx="140"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 en</a:t>
              </a:r>
              <a:endParaRPr lang="en-US" sz="1400" dirty="0">
                <a:latin typeface="Constantia" pitchFamily="18" charset="0"/>
              </a:endParaRPr>
            </a:p>
          </p:txBody>
        </p:sp>
        <p:sp>
          <p:nvSpPr>
            <p:cNvPr id="67" name="Rectangle 70"/>
            <p:cNvSpPr>
              <a:spLocks noChangeArrowheads="1"/>
            </p:cNvSpPr>
            <p:nvPr/>
          </p:nvSpPr>
          <p:spPr bwMode="auto">
            <a:xfrm>
              <a:off x="892" y="2156"/>
              <a:ext cx="270" cy="128"/>
            </a:xfrm>
            <a:prstGeom prst="rect">
              <a:avLst/>
            </a:prstGeom>
            <a:noFill/>
            <a:ln w="9525">
              <a:noFill/>
              <a:miter lim="800000"/>
              <a:headEnd/>
              <a:tailEnd/>
            </a:ln>
          </p:spPr>
          <p:txBody>
            <a:bodyPr wrap="none" lIns="0" tIns="0" rIns="0" bIns="0">
              <a:spAutoFit/>
            </a:bodyPr>
            <a:lstStyle/>
            <a:p>
              <a:r>
                <a:rPr lang="en-US" sz="1400" dirty="0">
                  <a:solidFill>
                    <a:srgbClr val="000000"/>
                  </a:solidFill>
                  <a:latin typeface="Nimbus Roman No9 L"/>
                </a:rPr>
                <a:t>Data1</a:t>
              </a:r>
              <a:endParaRPr lang="en-US" sz="1400" dirty="0">
                <a:latin typeface="Constantia" pitchFamily="18" charset="0"/>
              </a:endParaRPr>
            </a:p>
          </p:txBody>
        </p:sp>
        <p:sp>
          <p:nvSpPr>
            <p:cNvPr id="68" name="Rectangle 71"/>
            <p:cNvSpPr>
              <a:spLocks noChangeArrowheads="1"/>
            </p:cNvSpPr>
            <p:nvPr/>
          </p:nvSpPr>
          <p:spPr bwMode="auto">
            <a:xfrm>
              <a:off x="3490" y="3233"/>
              <a:ext cx="68"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A</a:t>
              </a:r>
              <a:endParaRPr lang="en-US" sz="1400">
                <a:latin typeface="Constantia" pitchFamily="18" charset="0"/>
              </a:endParaRPr>
            </a:p>
          </p:txBody>
        </p:sp>
        <p:sp>
          <p:nvSpPr>
            <p:cNvPr id="69" name="Rectangle 72"/>
            <p:cNvSpPr>
              <a:spLocks noChangeArrowheads="1"/>
            </p:cNvSpPr>
            <p:nvPr/>
          </p:nvSpPr>
          <p:spPr bwMode="auto">
            <a:xfrm>
              <a:off x="3552" y="3233"/>
              <a:ext cx="141"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CK</a:t>
              </a:r>
              <a:endParaRPr lang="en-US" sz="1400">
                <a:latin typeface="Constantia" pitchFamily="18" charset="0"/>
              </a:endParaRPr>
            </a:p>
          </p:txBody>
        </p:sp>
        <p:sp>
          <p:nvSpPr>
            <p:cNvPr id="70" name="Freeform 73"/>
            <p:cNvSpPr>
              <a:spLocks/>
            </p:cNvSpPr>
            <p:nvPr/>
          </p:nvSpPr>
          <p:spPr bwMode="auto">
            <a:xfrm>
              <a:off x="727" y="1934"/>
              <a:ext cx="20" cy="65"/>
            </a:xfrm>
            <a:custGeom>
              <a:avLst/>
              <a:gdLst>
                <a:gd name="T0" fmla="*/ 0 w 2"/>
                <a:gd name="T1" fmla="*/ 0 h 7"/>
                <a:gd name="T2" fmla="*/ 1 w 2"/>
                <a:gd name="T3" fmla="*/ 7 h 7"/>
                <a:gd name="T4" fmla="*/ 2 w 2"/>
                <a:gd name="T5" fmla="*/ 0 h 7"/>
                <a:gd name="T6" fmla="*/ 1 w 2"/>
                <a:gd name="T7" fmla="*/ 0 h 7"/>
                <a:gd name="T8" fmla="*/ 0 w 2"/>
                <a:gd name="T9" fmla="*/ 0 h 7"/>
                <a:gd name="T10" fmla="*/ 0 60000 65536"/>
                <a:gd name="T11" fmla="*/ 0 60000 65536"/>
                <a:gd name="T12" fmla="*/ 0 60000 65536"/>
                <a:gd name="T13" fmla="*/ 0 60000 65536"/>
                <a:gd name="T14" fmla="*/ 0 60000 65536"/>
                <a:gd name="T15" fmla="*/ 0 w 2"/>
                <a:gd name="T16" fmla="*/ 0 h 7"/>
                <a:gd name="T17" fmla="*/ 2 w 2"/>
                <a:gd name="T18" fmla="*/ 7 h 7"/>
              </a:gdLst>
              <a:ahLst/>
              <a:cxnLst>
                <a:cxn ang="T10">
                  <a:pos x="T0" y="T1"/>
                </a:cxn>
                <a:cxn ang="T11">
                  <a:pos x="T2" y="T3"/>
                </a:cxn>
                <a:cxn ang="T12">
                  <a:pos x="T4" y="T5"/>
                </a:cxn>
                <a:cxn ang="T13">
                  <a:pos x="T6" y="T7"/>
                </a:cxn>
                <a:cxn ang="T14">
                  <a:pos x="T8" y="T9"/>
                </a:cxn>
              </a:cxnLst>
              <a:rect l="T15" t="T16" r="T17" b="T18"/>
              <a:pathLst>
                <a:path w="2" h="7">
                  <a:moveTo>
                    <a:pt x="0" y="0"/>
                  </a:moveTo>
                  <a:lnTo>
                    <a:pt x="1" y="7"/>
                  </a:lnTo>
                  <a:lnTo>
                    <a:pt x="2" y="0"/>
                  </a:lnTo>
                  <a:lnTo>
                    <a:pt x="1" y="0"/>
                  </a:lnTo>
                  <a:lnTo>
                    <a:pt x="0" y="0"/>
                  </a:lnTo>
                </a:path>
              </a:pathLst>
            </a:custGeom>
            <a:noFill/>
            <a:ln w="15875">
              <a:solidFill>
                <a:srgbClr val="000000"/>
              </a:solidFill>
              <a:prstDash val="solid"/>
              <a:round/>
              <a:headEnd/>
              <a:tailEnd/>
            </a:ln>
          </p:spPr>
          <p:txBody>
            <a:bodyPr/>
            <a:lstStyle/>
            <a:p>
              <a:endParaRPr lang="en-US"/>
            </a:p>
          </p:txBody>
        </p:sp>
        <p:sp>
          <p:nvSpPr>
            <p:cNvPr id="71" name="Freeform 74"/>
            <p:cNvSpPr>
              <a:spLocks/>
            </p:cNvSpPr>
            <p:nvPr/>
          </p:nvSpPr>
          <p:spPr bwMode="auto">
            <a:xfrm>
              <a:off x="727" y="1934"/>
              <a:ext cx="20" cy="65"/>
            </a:xfrm>
            <a:custGeom>
              <a:avLst/>
              <a:gdLst>
                <a:gd name="T0" fmla="*/ 0 w 20"/>
                <a:gd name="T1" fmla="*/ 0 h 65"/>
                <a:gd name="T2" fmla="*/ 10 w 20"/>
                <a:gd name="T3" fmla="*/ 65 h 65"/>
                <a:gd name="T4" fmla="*/ 20 w 20"/>
                <a:gd name="T5" fmla="*/ 0 h 65"/>
                <a:gd name="T6" fmla="*/ 10 w 20"/>
                <a:gd name="T7" fmla="*/ 0 h 65"/>
                <a:gd name="T8" fmla="*/ 0 w 20"/>
                <a:gd name="T9" fmla="*/ 0 h 65"/>
                <a:gd name="T10" fmla="*/ 0 60000 65536"/>
                <a:gd name="T11" fmla="*/ 0 60000 65536"/>
                <a:gd name="T12" fmla="*/ 0 60000 65536"/>
                <a:gd name="T13" fmla="*/ 0 60000 65536"/>
                <a:gd name="T14" fmla="*/ 0 60000 65536"/>
                <a:gd name="T15" fmla="*/ 0 w 20"/>
                <a:gd name="T16" fmla="*/ 0 h 65"/>
                <a:gd name="T17" fmla="*/ 20 w 20"/>
                <a:gd name="T18" fmla="*/ 65 h 65"/>
              </a:gdLst>
              <a:ahLst/>
              <a:cxnLst>
                <a:cxn ang="T10">
                  <a:pos x="T0" y="T1"/>
                </a:cxn>
                <a:cxn ang="T11">
                  <a:pos x="T2" y="T3"/>
                </a:cxn>
                <a:cxn ang="T12">
                  <a:pos x="T4" y="T5"/>
                </a:cxn>
                <a:cxn ang="T13">
                  <a:pos x="T6" y="T7"/>
                </a:cxn>
                <a:cxn ang="T14">
                  <a:pos x="T8" y="T9"/>
                </a:cxn>
              </a:cxnLst>
              <a:rect l="T15" t="T16" r="T17" b="T18"/>
              <a:pathLst>
                <a:path w="20" h="65">
                  <a:moveTo>
                    <a:pt x="0" y="0"/>
                  </a:moveTo>
                  <a:lnTo>
                    <a:pt x="10" y="65"/>
                  </a:lnTo>
                  <a:lnTo>
                    <a:pt x="20" y="0"/>
                  </a:lnTo>
                  <a:lnTo>
                    <a:pt x="10" y="0"/>
                  </a:lnTo>
                  <a:lnTo>
                    <a:pt x="0" y="0"/>
                  </a:lnTo>
                  <a:close/>
                </a:path>
              </a:pathLst>
            </a:custGeom>
            <a:solidFill>
              <a:srgbClr val="000000"/>
            </a:solidFill>
            <a:ln w="0">
              <a:solidFill>
                <a:srgbClr val="000000"/>
              </a:solidFill>
              <a:prstDash val="solid"/>
              <a:round/>
              <a:headEnd/>
              <a:tailEnd/>
            </a:ln>
          </p:spPr>
          <p:txBody>
            <a:bodyPr/>
            <a:lstStyle/>
            <a:p>
              <a:endParaRPr lang="en-US"/>
            </a:p>
          </p:txBody>
        </p:sp>
        <p:sp>
          <p:nvSpPr>
            <p:cNvPr id="72" name="Line 75"/>
            <p:cNvSpPr>
              <a:spLocks noChangeShapeType="1"/>
            </p:cNvSpPr>
            <p:nvPr/>
          </p:nvSpPr>
          <p:spPr bwMode="auto">
            <a:xfrm flipV="1">
              <a:off x="737" y="1179"/>
              <a:ext cx="1" cy="755"/>
            </a:xfrm>
            <a:prstGeom prst="line">
              <a:avLst/>
            </a:prstGeom>
            <a:noFill/>
            <a:ln w="15875">
              <a:solidFill>
                <a:srgbClr val="000000"/>
              </a:solidFill>
              <a:round/>
              <a:headEnd/>
              <a:tailEnd/>
            </a:ln>
          </p:spPr>
          <p:txBody>
            <a:bodyPr/>
            <a:lstStyle/>
            <a:p>
              <a:endParaRPr lang="en-US"/>
            </a:p>
          </p:txBody>
        </p:sp>
        <p:sp>
          <p:nvSpPr>
            <p:cNvPr id="73" name="Rectangle 76"/>
            <p:cNvSpPr>
              <a:spLocks noChangeArrowheads="1"/>
            </p:cNvSpPr>
            <p:nvPr/>
          </p:nvSpPr>
          <p:spPr bwMode="auto">
            <a:xfrm>
              <a:off x="634" y="977"/>
              <a:ext cx="221" cy="128"/>
            </a:xfrm>
            <a:prstGeom prst="rect">
              <a:avLst/>
            </a:prstGeom>
            <a:noFill/>
            <a:ln w="9525">
              <a:noFill/>
              <a:miter lim="800000"/>
              <a:headEnd/>
              <a:tailEnd/>
            </a:ln>
          </p:spPr>
          <p:txBody>
            <a:bodyPr wrap="none" lIns="0" tIns="0" rIns="0" bIns="0">
              <a:spAutoFit/>
            </a:bodyPr>
            <a:lstStyle/>
            <a:p>
              <a:r>
                <a:rPr lang="en-US" sz="1400">
                  <a:solidFill>
                    <a:srgbClr val="000000"/>
                  </a:solidFill>
                  <a:latin typeface="Nimbus Roman No9 L"/>
                </a:rPr>
                <a:t>Time</a:t>
              </a:r>
              <a:endParaRPr lang="en-US" sz="1400">
                <a:latin typeface="Constantia" pitchFamily="18" charset="0"/>
              </a:endParaRPr>
            </a:p>
          </p:txBody>
        </p:sp>
      </p:grpSp>
      <p:sp>
        <p:nvSpPr>
          <p:cNvPr id="77" name="TextBox 76"/>
          <p:cNvSpPr txBox="1"/>
          <p:nvPr/>
        </p:nvSpPr>
        <p:spPr>
          <a:xfrm>
            <a:off x="8610600" y="3352801"/>
            <a:ext cx="1752600" cy="954107"/>
          </a:xfrm>
          <a:prstGeom prst="rect">
            <a:avLst/>
          </a:prstGeom>
          <a:noFill/>
        </p:spPr>
        <p:txBody>
          <a:bodyPr wrap="square" rtlCol="0">
            <a:spAutoFit/>
          </a:bodyPr>
          <a:lstStyle/>
          <a:p>
            <a:pPr algn="ctr"/>
            <a:r>
              <a:rPr lang="en-US" sz="2800" dirty="0">
                <a:latin typeface="Calibri" pitchFamily="34" charset="0"/>
                <a:cs typeface="Calibri" pitchFamily="34" charset="0"/>
              </a:rPr>
              <a:t>An output transfer</a:t>
            </a:r>
          </a:p>
        </p:txBody>
      </p:sp>
      <p:sp>
        <p:nvSpPr>
          <p:cNvPr id="75" name="Slide Number Placeholder 74"/>
          <p:cNvSpPr>
            <a:spLocks noGrp="1"/>
          </p:cNvSpPr>
          <p:nvPr>
            <p:ph type="sldNum" sz="quarter" idx="12"/>
          </p:nvPr>
        </p:nvSpPr>
        <p:spPr/>
        <p:txBody>
          <a:bodyPr/>
          <a:lstStyle/>
          <a:p>
            <a:fld id="{D1041E2D-8F0D-4204-A828-47BA92FBD5FB}" type="slidenum">
              <a:rPr lang="en-US" smtClean="0"/>
              <a:pPr/>
              <a:t>46</a:t>
            </a:fld>
            <a:endParaRPr lang="en-US"/>
          </a:p>
        </p:txBody>
      </p:sp>
    </p:spTree>
    <p:extLst>
      <p:ext uri="{BB962C8B-B14F-4D97-AF65-F5344CB8AC3E}">
        <p14:creationId xmlns:p14="http://schemas.microsoft.com/office/powerpoint/2010/main" val="14360002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667000" y="152400"/>
          <a:ext cx="7848601" cy="6603732"/>
        </p:xfrm>
        <a:graphic>
          <a:graphicData uri="http://schemas.openxmlformats.org/drawingml/2006/table">
            <a:tbl>
              <a:tblPr/>
              <a:tblGrid>
                <a:gridCol w="1402080"/>
                <a:gridCol w="1036320"/>
                <a:gridCol w="914400"/>
                <a:gridCol w="4495801"/>
              </a:tblGrid>
              <a:tr h="182880">
                <a:tc>
                  <a:txBody>
                    <a:bodyPr/>
                    <a:lstStyle/>
                    <a:p>
                      <a:pPr algn="ctr"/>
                      <a:r>
                        <a:rPr lang="en-US" sz="1400" b="1" dirty="0">
                          <a:latin typeface="Calibri" pitchFamily="34" charset="0"/>
                          <a:cs typeface="Calibri" pitchFamily="34" charset="0"/>
                        </a:rPr>
                        <a:t>PID</a:t>
                      </a:r>
                      <a:r>
                        <a:rPr lang="en-US" sz="1400" dirty="0">
                          <a:latin typeface="Calibri" pitchFamily="34" charset="0"/>
                          <a:cs typeface="Calibri" pitchFamily="34" charset="0"/>
                        </a:rPr>
                        <a:t> </a:t>
                      </a:r>
                      <a:r>
                        <a:rPr lang="en-US" sz="1400" b="1" dirty="0">
                          <a:latin typeface="Calibri" pitchFamily="34" charset="0"/>
                          <a:cs typeface="Calibri" pitchFamily="34" charset="0"/>
                        </a:rPr>
                        <a:t>Type</a:t>
                      </a:r>
                      <a:r>
                        <a:rPr lang="en-US" sz="1400" dirty="0">
                          <a:latin typeface="Calibri" pitchFamily="34" charset="0"/>
                          <a:cs typeface="Calibri" pitchFamily="34" charset="0"/>
                        </a:rPr>
                        <a: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latin typeface="Calibri" pitchFamily="34" charset="0"/>
                          <a:cs typeface="Calibri" pitchFamily="34" charset="0"/>
                        </a:rPr>
                        <a:t>PID</a:t>
                      </a:r>
                      <a:r>
                        <a:rPr lang="en-US" sz="1400" dirty="0">
                          <a:latin typeface="Calibri" pitchFamily="34" charset="0"/>
                          <a:cs typeface="Calibri" pitchFamily="34" charset="0"/>
                        </a:rPr>
                        <a:t> </a:t>
                      </a:r>
                      <a:r>
                        <a:rPr lang="en-US" sz="1400" b="1" dirty="0">
                          <a:latin typeface="Calibri" pitchFamily="34" charset="0"/>
                          <a:cs typeface="Calibri" pitchFamily="34" charset="0"/>
                        </a:rPr>
                        <a:t>Name</a:t>
                      </a:r>
                      <a:r>
                        <a:rPr lang="en-US" sz="1400" dirty="0">
                          <a:latin typeface="Calibri" pitchFamily="34" charset="0"/>
                          <a:cs typeface="Calibri" pitchFamily="34" charset="0"/>
                        </a:rPr>
                        <a: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latin typeface="Calibri" pitchFamily="34" charset="0"/>
                          <a:cs typeface="Calibri" pitchFamily="34" charset="0"/>
                        </a:rPr>
                        <a:t>PID</a:t>
                      </a:r>
                      <a:r>
                        <a:rPr lang="en-US" sz="1400" dirty="0">
                          <a:latin typeface="Calibri" pitchFamily="34" charset="0"/>
                          <a:cs typeface="Calibri" pitchFamily="34" charset="0"/>
                        </a:rPr>
                        <a:t> [</a:t>
                      </a:r>
                      <a:r>
                        <a:rPr lang="en-US" sz="1400" b="1" dirty="0">
                          <a:latin typeface="Calibri" pitchFamily="34" charset="0"/>
                          <a:cs typeface="Calibri" pitchFamily="34" charset="0"/>
                        </a:rPr>
                        <a:t>3:0</a:t>
                      </a:r>
                      <a:r>
                        <a:rPr lang="en-US" sz="1400" dirty="0">
                          <a:latin typeface="Calibri" pitchFamily="34" charset="0"/>
                          <a:cs typeface="Calibri" pitchFamily="34" charset="0"/>
                        </a:rPr>
                        <a: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latin typeface="Calibri" pitchFamily="34" charset="0"/>
                          <a:cs typeface="Calibri" pitchFamily="34" charset="0"/>
                        </a:rPr>
                        <a:t>Description</a:t>
                      </a:r>
                      <a:r>
                        <a:rPr lang="en-US" sz="1400" dirty="0">
                          <a:latin typeface="Calibri" pitchFamily="34" charset="0"/>
                          <a:cs typeface="Calibri" pitchFamily="34" charset="0"/>
                        </a:rPr>
                        <a: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rowSpan="4">
                  <a:txBody>
                    <a:bodyPr/>
                    <a:lstStyle/>
                    <a:p>
                      <a:pPr algn="ctr"/>
                      <a:r>
                        <a:rPr lang="en-US" sz="1400" dirty="0">
                          <a:latin typeface="Calibri" pitchFamily="34" charset="0"/>
                          <a:cs typeface="Calibri" pitchFamily="34" charset="0"/>
                        </a:rPr>
                        <a:t>Token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OUT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0001b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itchFamily="34" charset="0"/>
                          <a:cs typeface="Calibri" pitchFamily="34" charset="0"/>
                        </a:rPr>
                        <a:t>The packet describes a host-to-function transaction.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IN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alibri" pitchFamily="34" charset="0"/>
                          <a:cs typeface="Calibri" pitchFamily="34" charset="0"/>
                        </a:rPr>
                        <a:t>1001b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itchFamily="34" charset="0"/>
                          <a:cs typeface="Calibri" pitchFamily="34" charset="0"/>
                        </a:rPr>
                        <a:t>The packet describes a function-to-host transaction.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SOF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0101b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latin typeface="Calibri" pitchFamily="34" charset="0"/>
                          <a:cs typeface="Calibri" pitchFamily="34" charset="0"/>
                        </a:rPr>
                        <a:t>The </a:t>
                      </a:r>
                      <a:r>
                        <a:rPr lang="en-US" sz="1400" dirty="0">
                          <a:latin typeface="Calibri" pitchFamily="34" charset="0"/>
                          <a:cs typeface="Calibri" pitchFamily="34" charset="0"/>
                        </a:rPr>
                        <a:t>packet marks the start of frame and specifies the frame number.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SETUP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1101b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libri" pitchFamily="34" charset="0"/>
                          <a:cs typeface="Calibri" pitchFamily="34" charset="0"/>
                        </a:rPr>
                        <a:t>Packet describes a SETUP transaction from the host to the function via a control pipe.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rowSpan="4">
                  <a:txBody>
                    <a:bodyPr/>
                    <a:lstStyle/>
                    <a:p>
                      <a:pPr algn="ctr"/>
                      <a:r>
                        <a:rPr lang="en-US" sz="1400" dirty="0">
                          <a:latin typeface="Calibri" pitchFamily="34" charset="0"/>
                          <a:cs typeface="Calibri" pitchFamily="34" charset="0"/>
                        </a:rPr>
                        <a:t>Data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DATA0</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0011b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itchFamily="34" charset="0"/>
                          <a:cs typeface="Calibri" pitchFamily="34" charset="0"/>
                        </a:rPr>
                        <a:t>This packet is an even data packet.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DATA1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1011b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itchFamily="34" charset="0"/>
                          <a:cs typeface="Calibri" pitchFamily="34" charset="0"/>
                        </a:rPr>
                        <a:t>This packet is an odd data packet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DATA2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0111b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libri" pitchFamily="34" charset="0"/>
                          <a:cs typeface="Calibri" pitchFamily="34" charset="0"/>
                        </a:rPr>
                        <a:t>This packet is only used in high-speed, high-bandwidth isochronous transfers.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MDATA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1111b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libri" pitchFamily="34" charset="0"/>
                          <a:cs typeface="Calibri" pitchFamily="34" charset="0"/>
                        </a:rPr>
                        <a:t>This packet is only used in split transactions, or high-speed, high-bandwidth isochronous transfers.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rowSpan="4">
                  <a:txBody>
                    <a:bodyPr/>
                    <a:lstStyle/>
                    <a:p>
                      <a:pPr algn="ctr"/>
                      <a:r>
                        <a:rPr lang="en-US" sz="1400" dirty="0">
                          <a:latin typeface="Calibri" pitchFamily="34" charset="0"/>
                          <a:cs typeface="Calibri" pitchFamily="34" charset="0"/>
                        </a:rPr>
                        <a:t>Handshake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ACK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0010b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libri" pitchFamily="34" charset="0"/>
                          <a:cs typeface="Calibri" pitchFamily="34" charset="0"/>
                        </a:rPr>
                        <a:t>This packet acknowledges the successful receipt of a data packet.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NAK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1010b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libri" pitchFamily="34" charset="0"/>
                          <a:cs typeface="Calibri" pitchFamily="34" charset="0"/>
                        </a:rPr>
                        <a:t>This packet indicates that data is not ready to be transmitted yet.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STALL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1110b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itchFamily="34" charset="0"/>
                          <a:cs typeface="Calibri" pitchFamily="34" charset="0"/>
                        </a:rPr>
                        <a:t>This packet indicates that the endpoint has halted, or a control pipe does not support a certain request.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NYET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0110b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itchFamily="34" charset="0"/>
                          <a:cs typeface="Calibri" pitchFamily="34" charset="0"/>
                        </a:rPr>
                        <a:t>The receiver has not yet responded, or the host should begin sending PING packets.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rowSpan="5">
                  <a:txBody>
                    <a:bodyPr/>
                    <a:lstStyle/>
                    <a:p>
                      <a:pPr algn="ctr"/>
                      <a:r>
                        <a:rPr lang="en-US" sz="1400" dirty="0">
                          <a:latin typeface="Calibri" pitchFamily="34" charset="0"/>
                          <a:cs typeface="Calibri" pitchFamily="34" charset="0"/>
                        </a:rPr>
                        <a:t>Special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PRE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1100b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libri" pitchFamily="34" charset="0"/>
                          <a:cs typeface="Calibri" pitchFamily="34" charset="0"/>
                        </a:rPr>
                        <a:t>This packet is a host-issued preamble for a split-transaction.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ERR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1100b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itchFamily="34" charset="0"/>
                          <a:cs typeface="Calibri" pitchFamily="34" charset="0"/>
                        </a:rPr>
                        <a:t>This packet is a handshake response that a split transaction error occurred. Note that this PID is identical to the PID for a PRE packet.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SPLIT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1000b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itchFamily="34" charset="0"/>
                          <a:cs typeface="Calibri" pitchFamily="34" charset="0"/>
                        </a:rPr>
                        <a:t>This packet supports split transactions between the host and a high-speed hub.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PING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latin typeface="Calibri" pitchFamily="34" charset="0"/>
                          <a:cs typeface="Calibri" pitchFamily="34" charset="0"/>
                        </a:rPr>
                        <a:t>0100b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latin typeface="Calibri" pitchFamily="34" charset="0"/>
                          <a:cs typeface="Calibri" pitchFamily="34" charset="0"/>
                        </a:rPr>
                        <a:t>This packet is used for flow-control in high-speed control and bulk transfers.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en-US"/>
                    </a:p>
                  </a:txBody>
                  <a:tcPr/>
                </a:tc>
                <a:tc>
                  <a:txBody>
                    <a:bodyPr/>
                    <a:lstStyle/>
                    <a:p>
                      <a:pPr algn="ctr"/>
                      <a:r>
                        <a:rPr lang="en-US" sz="1400">
                          <a:latin typeface="Calibri" pitchFamily="34" charset="0"/>
                          <a:cs typeface="Calibri" pitchFamily="34" charset="0"/>
                        </a:rPr>
                        <a:t>Reserved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alibri" pitchFamily="34" charset="0"/>
                          <a:cs typeface="Calibri" pitchFamily="34" charset="0"/>
                        </a:rPr>
                        <a:t>0000b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alibri" pitchFamily="34" charset="0"/>
                          <a:cs typeface="Calibri" pitchFamily="34" charset="0"/>
                        </a:rPr>
                        <a:t>This is a reserved PID and must not be used. </a:t>
                      </a:r>
                    </a:p>
                  </a:txBody>
                  <a:tcPr marL="5637" marR="5637" marT="5637" marB="56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extBox 2"/>
          <p:cNvSpPr txBox="1"/>
          <p:nvPr/>
        </p:nvSpPr>
        <p:spPr>
          <a:xfrm rot="16200000">
            <a:off x="-1079211" y="3089702"/>
            <a:ext cx="6248400" cy="830997"/>
          </a:xfrm>
          <a:prstGeom prst="rect">
            <a:avLst/>
          </a:prstGeom>
          <a:noFill/>
        </p:spPr>
        <p:txBody>
          <a:bodyPr wrap="square" rtlCol="0">
            <a:spAutoFit/>
          </a:bodyPr>
          <a:lstStyle/>
          <a:p>
            <a:pPr algn="ctr"/>
            <a:r>
              <a:rPr lang="en-US" sz="4800" b="1" dirty="0">
                <a:latin typeface="Calibri" pitchFamily="34" charset="0"/>
                <a:cs typeface="Calibri" pitchFamily="34" charset="0"/>
              </a:rPr>
              <a:t> PID Types (in USB 2.0)</a:t>
            </a:r>
          </a:p>
        </p:txBody>
      </p:sp>
      <p:sp>
        <p:nvSpPr>
          <p:cNvPr id="4" name="Slide Number Placeholder 3"/>
          <p:cNvSpPr>
            <a:spLocks noGrp="1"/>
          </p:cNvSpPr>
          <p:nvPr>
            <p:ph type="sldNum" sz="quarter" idx="12"/>
          </p:nvPr>
        </p:nvSpPr>
        <p:spPr/>
        <p:txBody>
          <a:bodyPr/>
          <a:lstStyle/>
          <a:p>
            <a:fld id="{D1041E2D-8F0D-4204-A828-47BA92FBD5FB}" type="slidenum">
              <a:rPr lang="en-US" smtClean="0"/>
              <a:pPr/>
              <a:t>47</a:t>
            </a:fld>
            <a:endParaRPr lang="en-US"/>
          </a:p>
        </p:txBody>
      </p:sp>
    </p:spTree>
    <p:extLst>
      <p:ext uri="{BB962C8B-B14F-4D97-AF65-F5344CB8AC3E}">
        <p14:creationId xmlns:p14="http://schemas.microsoft.com/office/powerpoint/2010/main" val="22716006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2247" y="30162"/>
            <a:ext cx="8170433" cy="884238"/>
          </a:xfrm>
        </p:spPr>
        <p:txBody>
          <a:bodyPr>
            <a:normAutofit/>
          </a:bodyPr>
          <a:lstStyle/>
          <a:p>
            <a:pPr algn="ctr"/>
            <a:r>
              <a:rPr lang="en-US" dirty="0">
                <a:solidFill>
                  <a:srgbClr val="FF0000"/>
                </a:solidFill>
                <a:latin typeface="Calibri" pitchFamily="34" charset="0"/>
                <a:cs typeface="Calibri" pitchFamily="34" charset="0"/>
              </a:rPr>
              <a:t>Isochronous Traffic on USB</a:t>
            </a:r>
          </a:p>
        </p:txBody>
      </p:sp>
      <p:sp>
        <p:nvSpPr>
          <p:cNvPr id="3" name="Content Placeholder 2"/>
          <p:cNvSpPr>
            <a:spLocks noGrp="1"/>
          </p:cNvSpPr>
          <p:nvPr>
            <p:ph idx="1"/>
          </p:nvPr>
        </p:nvSpPr>
        <p:spPr>
          <a:xfrm>
            <a:off x="322729" y="838200"/>
            <a:ext cx="11752730" cy="5867400"/>
          </a:xfrm>
        </p:spPr>
        <p:txBody>
          <a:bodyPr>
            <a:noAutofit/>
          </a:bodyPr>
          <a:lstStyle/>
          <a:p>
            <a:pPr marL="274320" indent="-274320">
              <a:buClr>
                <a:schemeClr val="accent3"/>
              </a:buClr>
              <a:defRPr/>
            </a:pPr>
            <a:r>
              <a:rPr lang="en-US" sz="2400" dirty="0">
                <a:latin typeface="Calibri" pitchFamily="34" charset="0"/>
                <a:cs typeface="Calibri" pitchFamily="34" charset="0"/>
              </a:rPr>
              <a:t>One of the key objectives of the USB is to support the transfer of isochronous data (such as sampled voice).</a:t>
            </a:r>
          </a:p>
          <a:p>
            <a:pPr marL="274320" indent="-274320">
              <a:buClr>
                <a:schemeClr val="accent3"/>
              </a:buClr>
              <a:defRPr/>
            </a:pPr>
            <a:r>
              <a:rPr lang="en-US" sz="2400" dirty="0">
                <a:latin typeface="Calibri" pitchFamily="34" charset="0"/>
                <a:cs typeface="Calibri" pitchFamily="34" charset="0"/>
              </a:rPr>
              <a:t>Devices that generates or receives isochronous data require a time reference to control the sampling process. </a:t>
            </a:r>
          </a:p>
          <a:p>
            <a:pPr marL="274320" indent="-274320">
              <a:buClr>
                <a:schemeClr val="accent3"/>
              </a:buClr>
              <a:defRPr/>
            </a:pPr>
            <a:r>
              <a:rPr lang="en-US" sz="2400" dirty="0">
                <a:latin typeface="Calibri" pitchFamily="34" charset="0"/>
                <a:cs typeface="Calibri" pitchFamily="34" charset="0"/>
              </a:rPr>
              <a:t>To provide this reference, transmission over the USB is divided into </a:t>
            </a:r>
            <a:r>
              <a:rPr lang="en-US" sz="2400" dirty="0">
                <a:solidFill>
                  <a:srgbClr val="00B050"/>
                </a:solidFill>
                <a:latin typeface="Calibri" pitchFamily="34" charset="0"/>
                <a:cs typeface="Calibri" pitchFamily="34" charset="0"/>
              </a:rPr>
              <a:t>frames of equal length</a:t>
            </a:r>
            <a:r>
              <a:rPr lang="en-US" sz="2400" dirty="0">
                <a:latin typeface="Calibri" pitchFamily="34" charset="0"/>
                <a:cs typeface="Calibri" pitchFamily="34" charset="0"/>
              </a:rPr>
              <a:t>. </a:t>
            </a:r>
          </a:p>
          <a:p>
            <a:pPr marL="274320" indent="-274320">
              <a:buClr>
                <a:schemeClr val="accent3"/>
              </a:buClr>
              <a:defRPr/>
            </a:pPr>
            <a:r>
              <a:rPr lang="en-US" sz="2400" dirty="0">
                <a:latin typeface="Calibri" pitchFamily="34" charset="0"/>
                <a:cs typeface="Calibri" pitchFamily="34" charset="0"/>
              </a:rPr>
              <a:t>A frame is </a:t>
            </a:r>
            <a:r>
              <a:rPr lang="en-US" sz="2400" dirty="0">
                <a:solidFill>
                  <a:srgbClr val="00B050"/>
                </a:solidFill>
                <a:latin typeface="Calibri" pitchFamily="34" charset="0"/>
                <a:cs typeface="Calibri" pitchFamily="34" charset="0"/>
              </a:rPr>
              <a:t>1ms long </a:t>
            </a:r>
            <a:r>
              <a:rPr lang="en-US" sz="2400" dirty="0">
                <a:latin typeface="Calibri" pitchFamily="34" charset="0"/>
                <a:cs typeface="Calibri" pitchFamily="34" charset="0"/>
              </a:rPr>
              <a:t>for low-and full-speed data. </a:t>
            </a:r>
          </a:p>
          <a:p>
            <a:pPr marL="274320" indent="-274320">
              <a:buClr>
                <a:schemeClr val="accent3"/>
              </a:buClr>
              <a:defRPr/>
            </a:pPr>
            <a:r>
              <a:rPr lang="en-US" sz="2400" dirty="0">
                <a:latin typeface="Calibri" pitchFamily="34" charset="0"/>
                <a:cs typeface="Calibri" pitchFamily="34" charset="0"/>
              </a:rPr>
              <a:t>The root hub generates a Start of Frame control packet (SOF) precisely once every 1 ms to mark the beginning of a new frame.</a:t>
            </a:r>
          </a:p>
          <a:p>
            <a:pPr marL="274320" indent="-274320">
              <a:buClr>
                <a:schemeClr val="accent3"/>
              </a:buClr>
              <a:defRPr/>
            </a:pPr>
            <a:r>
              <a:rPr lang="en-US" sz="2400" dirty="0" smtClean="0">
                <a:latin typeface="Calibri" pitchFamily="34" charset="0"/>
                <a:cs typeface="Calibri" pitchFamily="34" charset="0"/>
              </a:rPr>
              <a:t>To </a:t>
            </a:r>
            <a:r>
              <a:rPr lang="en-US" sz="2400" dirty="0">
                <a:latin typeface="Calibri" pitchFamily="34" charset="0"/>
                <a:cs typeface="Calibri" pitchFamily="34" charset="0"/>
              </a:rPr>
              <a:t>assist devices that may need longer periods of time, the SOF packet carries an 11-bit frame number. </a:t>
            </a:r>
          </a:p>
          <a:p>
            <a:pPr marL="274320" indent="-274320">
              <a:buClr>
                <a:schemeClr val="accent3"/>
              </a:buClr>
              <a:defRPr/>
            </a:pPr>
            <a:r>
              <a:rPr lang="en-US" sz="2400" dirty="0" smtClean="0">
                <a:latin typeface="Calibri" pitchFamily="34" charset="0"/>
                <a:cs typeface="Calibri" pitchFamily="34" charset="0"/>
              </a:rPr>
              <a:t>Each </a:t>
            </a:r>
            <a:r>
              <a:rPr lang="en-US" sz="2400" dirty="0">
                <a:latin typeface="Calibri" pitchFamily="34" charset="0"/>
                <a:cs typeface="Calibri" pitchFamily="34" charset="0"/>
              </a:rPr>
              <a:t>device will have an opportunity for an input or output transfer once every 1 </a:t>
            </a:r>
            <a:r>
              <a:rPr lang="en-US" sz="2400" dirty="0" err="1" smtClean="0">
                <a:latin typeface="Calibri" pitchFamily="34" charset="0"/>
                <a:cs typeface="Calibri" pitchFamily="34" charset="0"/>
              </a:rPr>
              <a:t>ms.</a:t>
            </a:r>
            <a:endParaRPr lang="en-US" sz="2400" dirty="0" smtClean="0">
              <a:latin typeface="Calibri" pitchFamily="34" charset="0"/>
              <a:cs typeface="Calibri" pitchFamily="34" charset="0"/>
            </a:endParaRPr>
          </a:p>
          <a:p>
            <a:pPr marL="0" indent="0">
              <a:buClr>
                <a:schemeClr val="accent3"/>
              </a:buClr>
              <a:buNone/>
              <a:defRPr/>
            </a:pPr>
            <a:r>
              <a:rPr lang="en-US" sz="2400" dirty="0" smtClean="0">
                <a:solidFill>
                  <a:srgbClr val="00B050"/>
                </a:solidFill>
                <a:latin typeface="Calibri" pitchFamily="34" charset="0"/>
                <a:cs typeface="Calibri" pitchFamily="34" charset="0"/>
              </a:rPr>
              <a:t>Example</a:t>
            </a:r>
            <a:endParaRPr lang="en-US" sz="2400" dirty="0">
              <a:solidFill>
                <a:srgbClr val="00B050"/>
              </a:solidFill>
              <a:latin typeface="Calibri" pitchFamily="34" charset="0"/>
              <a:cs typeface="Calibri" pitchFamily="34" charset="0"/>
            </a:endParaRPr>
          </a:p>
          <a:p>
            <a:pPr marL="274320" indent="-274320">
              <a:buClr>
                <a:schemeClr val="accent3"/>
              </a:buClr>
              <a:defRPr/>
            </a:pPr>
            <a:r>
              <a:rPr lang="en-US" sz="2400" dirty="0" smtClean="0">
                <a:latin typeface="Calibri" pitchFamily="34" charset="0"/>
                <a:cs typeface="Calibri" pitchFamily="34" charset="0"/>
              </a:rPr>
              <a:t>Transmission of 8 bytes of data requires a 3 byte </a:t>
            </a:r>
            <a:r>
              <a:rPr lang="en-US" sz="2400" dirty="0">
                <a:latin typeface="Calibri" pitchFamily="34" charset="0"/>
                <a:cs typeface="Calibri" pitchFamily="34" charset="0"/>
              </a:rPr>
              <a:t>token </a:t>
            </a:r>
            <a:r>
              <a:rPr lang="en-US" sz="2400" dirty="0" smtClean="0">
                <a:latin typeface="Calibri" pitchFamily="34" charset="0"/>
                <a:cs typeface="Calibri" pitchFamily="34" charset="0"/>
              </a:rPr>
              <a:t>packet followed by a 11-byte data packet(PID+CRC</a:t>
            </a:r>
            <a:r>
              <a:rPr lang="en-US" sz="2400" smtClean="0">
                <a:latin typeface="Calibri" pitchFamily="34" charset="0"/>
                <a:cs typeface="Calibri" pitchFamily="34" charset="0"/>
              </a:rPr>
              <a:t>)=</a:t>
            </a:r>
            <a:r>
              <a:rPr lang="en-US" sz="2400" smtClean="0">
                <a:latin typeface="Calibri" pitchFamily="34" charset="0"/>
                <a:cs typeface="Calibri" pitchFamily="34" charset="0"/>
              </a:rPr>
              <a:t>136bits</a:t>
            </a:r>
            <a:endParaRPr lang="en-US" sz="2400" dirty="0">
              <a:latin typeface="Calibri" pitchFamily="34" charset="0"/>
              <a:cs typeface="Calibri" pitchFamily="34" charset="0"/>
            </a:endParaRPr>
          </a:p>
        </p:txBody>
      </p:sp>
      <p:sp>
        <p:nvSpPr>
          <p:cNvPr id="4" name="Slide Number Placeholder 3"/>
          <p:cNvSpPr>
            <a:spLocks noGrp="1"/>
          </p:cNvSpPr>
          <p:nvPr>
            <p:ph type="sldNum" sz="quarter" idx="12"/>
          </p:nvPr>
        </p:nvSpPr>
        <p:spPr/>
        <p:txBody>
          <a:bodyPr/>
          <a:lstStyle/>
          <a:p>
            <a:fld id="{D1041E2D-8F0D-4204-A828-47BA92FBD5FB}" type="slidenum">
              <a:rPr lang="en-US" smtClean="0"/>
              <a:pPr/>
              <a:t>48</a:t>
            </a:fld>
            <a:endParaRPr lang="en-US"/>
          </a:p>
        </p:txBody>
      </p:sp>
    </p:spTree>
    <p:extLst>
      <p:ext uri="{BB962C8B-B14F-4D97-AF65-F5344CB8AC3E}">
        <p14:creationId xmlns:p14="http://schemas.microsoft.com/office/powerpoint/2010/main" val="1942851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USB Frames</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7993202"/>
              </p:ext>
            </p:extLst>
          </p:nvPr>
        </p:nvGraphicFramePr>
        <p:xfrm>
          <a:off x="838200" y="2368587"/>
          <a:ext cx="7920317" cy="365760"/>
        </p:xfrm>
        <a:graphic>
          <a:graphicData uri="http://schemas.openxmlformats.org/drawingml/2006/table">
            <a:tbl>
              <a:tblPr firstRow="1" bandRow="1">
                <a:tableStyleId>{616DA210-FB5B-4158-B5E0-FEB733F419BA}</a:tableStyleId>
              </a:tblPr>
              <a:tblGrid>
                <a:gridCol w="1657662"/>
                <a:gridCol w="2754893"/>
                <a:gridCol w="3507762"/>
              </a:tblGrid>
              <a:tr h="354218">
                <a:tc>
                  <a:txBody>
                    <a:bodyPr/>
                    <a:lstStyle/>
                    <a:p>
                      <a:r>
                        <a:rPr lang="en-IN" dirty="0" smtClean="0"/>
                        <a:t>PID(8bit)</a:t>
                      </a:r>
                      <a:endParaRPr lang="en-IN" dirty="0"/>
                    </a:p>
                  </a:txBody>
                  <a:tcPr/>
                </a:tc>
                <a:tc>
                  <a:txBody>
                    <a:bodyPr/>
                    <a:lstStyle/>
                    <a:p>
                      <a:r>
                        <a:rPr lang="en-IN" dirty="0" smtClean="0"/>
                        <a:t>FRAME NUMBER(11bit)</a:t>
                      </a:r>
                      <a:endParaRPr lang="en-IN" dirty="0"/>
                    </a:p>
                  </a:txBody>
                  <a:tcPr/>
                </a:tc>
                <a:tc>
                  <a:txBody>
                    <a:bodyPr/>
                    <a:lstStyle/>
                    <a:p>
                      <a:r>
                        <a:rPr lang="en-IN" dirty="0" smtClean="0"/>
                        <a:t>CRC 5(5bit)</a:t>
                      </a:r>
                      <a:endParaRPr lang="en-IN" dirty="0"/>
                    </a:p>
                  </a:txBody>
                  <a:tcPr/>
                </a:tc>
              </a:tr>
            </a:tbl>
          </a:graphicData>
        </a:graphic>
      </p:graphicFrame>
      <p:sp>
        <p:nvSpPr>
          <p:cNvPr id="5" name="TextBox 4"/>
          <p:cNvSpPr txBox="1"/>
          <p:nvPr/>
        </p:nvSpPr>
        <p:spPr>
          <a:xfrm flipH="1">
            <a:off x="838200" y="1506022"/>
            <a:ext cx="2213387" cy="369332"/>
          </a:xfrm>
          <a:prstGeom prst="rect">
            <a:avLst/>
          </a:prstGeom>
          <a:noFill/>
        </p:spPr>
        <p:txBody>
          <a:bodyPr wrap="square" rtlCol="0">
            <a:spAutoFit/>
          </a:bodyPr>
          <a:lstStyle/>
          <a:p>
            <a:r>
              <a:rPr lang="en-IN" b="1" dirty="0" smtClean="0">
                <a:solidFill>
                  <a:srgbClr val="00B050"/>
                </a:solidFill>
              </a:rPr>
              <a:t>SOF FRAME</a:t>
            </a:r>
            <a:endParaRPr lang="en-IN" b="1" dirty="0">
              <a:solidFill>
                <a:srgbClr val="00B05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63110606"/>
              </p:ext>
            </p:extLst>
          </p:nvPr>
        </p:nvGraphicFramePr>
        <p:xfrm>
          <a:off x="838200" y="3946960"/>
          <a:ext cx="8128000" cy="370840"/>
        </p:xfrm>
        <a:graphic>
          <a:graphicData uri="http://schemas.openxmlformats.org/drawingml/2006/table">
            <a:tbl>
              <a:tblPr firstRow="1" bandRow="1">
                <a:tableStyleId>{616DA210-FB5B-4158-B5E0-FEB733F419BA}</a:tableStyleId>
              </a:tblPr>
              <a:tblGrid>
                <a:gridCol w="560294"/>
                <a:gridCol w="726141"/>
                <a:gridCol w="1250577"/>
                <a:gridCol w="591670"/>
                <a:gridCol w="1048871"/>
                <a:gridCol w="699247"/>
                <a:gridCol w="812800"/>
                <a:gridCol w="812800"/>
                <a:gridCol w="812800"/>
                <a:gridCol w="812800"/>
              </a:tblGrid>
              <a:tr h="370840">
                <a:tc>
                  <a:txBody>
                    <a:bodyPr/>
                    <a:lstStyle/>
                    <a:p>
                      <a:r>
                        <a:rPr lang="en-IN" dirty="0" smtClean="0"/>
                        <a:t>S</a:t>
                      </a:r>
                      <a:endParaRPr lang="en-IN" dirty="0"/>
                    </a:p>
                  </a:txBody>
                  <a:tcPr/>
                </a:tc>
                <a:tc>
                  <a:txBody>
                    <a:bodyPr/>
                    <a:lstStyle/>
                    <a:p>
                      <a:r>
                        <a:rPr lang="en-IN" dirty="0" smtClean="0"/>
                        <a:t>T3</a:t>
                      </a:r>
                      <a:endParaRPr lang="en-IN" dirty="0"/>
                    </a:p>
                  </a:txBody>
                  <a:tcPr/>
                </a:tc>
                <a:tc>
                  <a:txBody>
                    <a:bodyPr/>
                    <a:lstStyle/>
                    <a:p>
                      <a:r>
                        <a:rPr lang="en-IN" dirty="0" smtClean="0"/>
                        <a:t>D</a:t>
                      </a:r>
                      <a:endParaRPr lang="en-IN" dirty="0"/>
                    </a:p>
                  </a:txBody>
                  <a:tcPr/>
                </a:tc>
                <a:tc>
                  <a:txBody>
                    <a:bodyPr/>
                    <a:lstStyle/>
                    <a:p>
                      <a:r>
                        <a:rPr lang="en-IN" dirty="0" smtClean="0"/>
                        <a:t>T7</a:t>
                      </a:r>
                      <a:endParaRPr lang="en-IN" dirty="0"/>
                    </a:p>
                  </a:txBody>
                  <a:tcPr/>
                </a:tc>
                <a:tc>
                  <a:txBody>
                    <a:bodyPr/>
                    <a:lstStyle/>
                    <a:p>
                      <a:r>
                        <a:rPr lang="en-IN" dirty="0" smtClean="0"/>
                        <a:t>D</a:t>
                      </a:r>
                      <a:endParaRPr lang="en-IN" dirty="0"/>
                    </a:p>
                  </a:txBody>
                  <a:tcPr/>
                </a:tc>
                <a:tc>
                  <a:txBody>
                    <a:bodyPr/>
                    <a:lstStyle/>
                    <a:p>
                      <a:r>
                        <a:rPr lang="en-IN" dirty="0" smtClean="0"/>
                        <a:t>………</a:t>
                      </a:r>
                      <a:endParaRPr lang="en-IN" dirty="0"/>
                    </a:p>
                  </a:txBody>
                  <a:tcPr/>
                </a:tc>
                <a:tc>
                  <a:txBody>
                    <a:bodyPr/>
                    <a:lstStyle/>
                    <a:p>
                      <a:r>
                        <a:rPr lang="en-IN" dirty="0" smtClean="0"/>
                        <a:t>………..</a:t>
                      </a:r>
                      <a:endParaRPr lang="en-IN" dirty="0"/>
                    </a:p>
                  </a:txBody>
                  <a:tcPr/>
                </a:tc>
                <a:tc>
                  <a:txBody>
                    <a:bodyPr/>
                    <a:lstStyle/>
                    <a:p>
                      <a:r>
                        <a:rPr lang="en-IN" dirty="0" smtClean="0"/>
                        <a:t>S</a:t>
                      </a:r>
                      <a:endParaRPr lang="en-IN" dirty="0"/>
                    </a:p>
                  </a:txBody>
                  <a:tcPr/>
                </a:tc>
                <a:tc>
                  <a:txBody>
                    <a:bodyPr/>
                    <a:lstStyle/>
                    <a:p>
                      <a:r>
                        <a:rPr lang="en-IN" dirty="0" smtClean="0"/>
                        <a:t>T3</a:t>
                      </a:r>
                      <a:endParaRPr lang="en-IN" dirty="0"/>
                    </a:p>
                  </a:txBody>
                  <a:tcPr/>
                </a:tc>
                <a:tc>
                  <a:txBody>
                    <a:bodyPr/>
                    <a:lstStyle/>
                    <a:p>
                      <a:r>
                        <a:rPr lang="en-IN" dirty="0" smtClean="0"/>
                        <a:t>D</a:t>
                      </a:r>
                      <a:endParaRPr lang="en-IN" dirty="0"/>
                    </a:p>
                  </a:txBody>
                  <a:tcPr/>
                </a:tc>
              </a:tr>
            </a:tbl>
          </a:graphicData>
        </a:graphic>
      </p:graphicFrame>
      <p:sp>
        <p:nvSpPr>
          <p:cNvPr id="7" name="TextBox 6"/>
          <p:cNvSpPr txBox="1"/>
          <p:nvPr/>
        </p:nvSpPr>
        <p:spPr>
          <a:xfrm flipH="1">
            <a:off x="838199" y="3105934"/>
            <a:ext cx="2213387" cy="369332"/>
          </a:xfrm>
          <a:prstGeom prst="rect">
            <a:avLst/>
          </a:prstGeom>
          <a:noFill/>
        </p:spPr>
        <p:txBody>
          <a:bodyPr wrap="square" rtlCol="0">
            <a:spAutoFit/>
          </a:bodyPr>
          <a:lstStyle/>
          <a:p>
            <a:r>
              <a:rPr lang="en-IN" b="1" dirty="0" smtClean="0">
                <a:solidFill>
                  <a:srgbClr val="00B050"/>
                </a:solidFill>
              </a:rPr>
              <a:t>FRAME EXAMPLE</a:t>
            </a:r>
            <a:endParaRPr lang="en-IN" b="1" dirty="0">
              <a:solidFill>
                <a:srgbClr val="00B050"/>
              </a:solidFill>
            </a:endParaRPr>
          </a:p>
        </p:txBody>
      </p:sp>
      <p:sp>
        <p:nvSpPr>
          <p:cNvPr id="8" name="TextBox 7"/>
          <p:cNvSpPr txBox="1"/>
          <p:nvPr/>
        </p:nvSpPr>
        <p:spPr>
          <a:xfrm flipH="1">
            <a:off x="2584970" y="4982047"/>
            <a:ext cx="3681358" cy="923330"/>
          </a:xfrm>
          <a:prstGeom prst="rect">
            <a:avLst/>
          </a:prstGeom>
          <a:noFill/>
        </p:spPr>
        <p:txBody>
          <a:bodyPr wrap="square" rtlCol="0">
            <a:spAutoFit/>
          </a:bodyPr>
          <a:lstStyle/>
          <a:p>
            <a:r>
              <a:rPr lang="en-IN" b="1" dirty="0" smtClean="0">
                <a:solidFill>
                  <a:srgbClr val="00B050"/>
                </a:solidFill>
              </a:rPr>
              <a:t>S</a:t>
            </a:r>
            <a:r>
              <a:rPr lang="en-IN" b="1" dirty="0" smtClean="0">
                <a:solidFill>
                  <a:srgbClr val="00B050"/>
                </a:solidFill>
                <a:sym typeface="Wingdings" panose="05000000000000000000" pitchFamily="2" charset="2"/>
              </a:rPr>
              <a:t></a:t>
            </a:r>
            <a:r>
              <a:rPr lang="en-IN" b="1" dirty="0" smtClean="0">
                <a:solidFill>
                  <a:srgbClr val="00B050"/>
                </a:solidFill>
              </a:rPr>
              <a:t>SOF FRAME PACKET</a:t>
            </a:r>
          </a:p>
          <a:p>
            <a:r>
              <a:rPr lang="en-IN" b="1" dirty="0" err="1" smtClean="0">
                <a:solidFill>
                  <a:srgbClr val="00B050"/>
                </a:solidFill>
              </a:rPr>
              <a:t>Tn</a:t>
            </a:r>
            <a:r>
              <a:rPr lang="en-IN" b="1" dirty="0" smtClean="0">
                <a:solidFill>
                  <a:srgbClr val="00B050"/>
                </a:solidFill>
                <a:sym typeface="Wingdings" panose="05000000000000000000" pitchFamily="2" charset="2"/>
              </a:rPr>
              <a:t> Token Packet, n=</a:t>
            </a:r>
            <a:r>
              <a:rPr lang="en-IN" b="1" dirty="0" err="1" smtClean="0">
                <a:solidFill>
                  <a:srgbClr val="00B050"/>
                </a:solidFill>
                <a:sym typeface="Wingdings" panose="05000000000000000000" pitchFamily="2" charset="2"/>
              </a:rPr>
              <a:t>addredd</a:t>
            </a:r>
            <a:endParaRPr lang="en-IN" b="1" dirty="0" smtClean="0">
              <a:solidFill>
                <a:srgbClr val="00B050"/>
              </a:solidFill>
              <a:sym typeface="Wingdings" panose="05000000000000000000" pitchFamily="2" charset="2"/>
            </a:endParaRPr>
          </a:p>
          <a:p>
            <a:r>
              <a:rPr lang="en-IN" b="1" dirty="0" smtClean="0">
                <a:solidFill>
                  <a:srgbClr val="00B050"/>
                </a:solidFill>
                <a:sym typeface="Wingdings" panose="05000000000000000000" pitchFamily="2" charset="2"/>
              </a:rPr>
              <a:t>D Data Packet</a:t>
            </a:r>
          </a:p>
        </p:txBody>
      </p:sp>
    </p:spTree>
    <p:extLst>
      <p:ext uri="{BB962C8B-B14F-4D97-AF65-F5344CB8AC3E}">
        <p14:creationId xmlns:p14="http://schemas.microsoft.com/office/powerpoint/2010/main" val="3755879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455146"/>
          </a:xfrm>
        </p:spPr>
        <p:txBody>
          <a:bodyPr>
            <a:normAutofit fontScale="90000"/>
          </a:bodyPr>
          <a:lstStyle/>
          <a:p>
            <a:r>
              <a:rPr lang="en-IN" b="1" dirty="0" smtClean="0">
                <a:solidFill>
                  <a:srgbClr val="00B050"/>
                </a:solidFill>
              </a:rPr>
              <a:t>Distributed Arbitration</a:t>
            </a:r>
            <a:endParaRPr lang="en-IN" b="1" dirty="0">
              <a:solidFill>
                <a:srgbClr val="00B050"/>
              </a:solidFill>
            </a:endParaRPr>
          </a:p>
        </p:txBody>
      </p:sp>
      <p:sp>
        <p:nvSpPr>
          <p:cNvPr id="3" name="Content Placeholder 2"/>
          <p:cNvSpPr>
            <a:spLocks noGrp="1"/>
          </p:cNvSpPr>
          <p:nvPr>
            <p:ph idx="1"/>
          </p:nvPr>
        </p:nvSpPr>
        <p:spPr>
          <a:xfrm>
            <a:off x="838200" y="455146"/>
            <a:ext cx="10515600" cy="5423928"/>
          </a:xfrm>
        </p:spPr>
        <p:txBody>
          <a:bodyPr/>
          <a:lstStyle/>
          <a:p>
            <a:r>
              <a:rPr lang="en-IN" dirty="0" smtClean="0"/>
              <a:t>All the devices waiting for a bus will involve in arbitration process.</a:t>
            </a:r>
          </a:p>
          <a:p>
            <a:r>
              <a:rPr lang="en-IN" dirty="0" smtClean="0"/>
              <a:t>No Central arbiter.</a:t>
            </a:r>
            <a:endParaRPr lang="en-IN" dirty="0"/>
          </a:p>
        </p:txBody>
      </p:sp>
      <p:pic>
        <p:nvPicPr>
          <p:cNvPr id="4" name="Content Placeholder 3"/>
          <p:cNvPicPr>
            <a:picLocks noChangeAspect="1"/>
          </p:cNvPicPr>
          <p:nvPr/>
        </p:nvPicPr>
        <p:blipFill>
          <a:blip r:embed="rId2"/>
          <a:stretch>
            <a:fillRect/>
          </a:stretch>
        </p:blipFill>
        <p:spPr>
          <a:xfrm>
            <a:off x="94130" y="1425388"/>
            <a:ext cx="5473123" cy="5336476"/>
          </a:xfrm>
          <a:prstGeom prst="rect">
            <a:avLst/>
          </a:prstGeom>
        </p:spPr>
      </p:pic>
      <p:sp>
        <p:nvSpPr>
          <p:cNvPr id="5" name="TextBox 4"/>
          <p:cNvSpPr txBox="1"/>
          <p:nvPr/>
        </p:nvSpPr>
        <p:spPr>
          <a:xfrm>
            <a:off x="5737752" y="1071241"/>
            <a:ext cx="6360118" cy="5262979"/>
          </a:xfrm>
          <a:prstGeom prst="rect">
            <a:avLst/>
          </a:prstGeom>
          <a:noFill/>
        </p:spPr>
        <p:txBody>
          <a:bodyPr wrap="square" rtlCol="0">
            <a:spAutoFit/>
          </a:bodyPr>
          <a:lstStyle/>
          <a:p>
            <a:r>
              <a:rPr lang="en-IN" sz="2400" dirty="0" smtClean="0">
                <a:sym typeface="Wingdings" panose="05000000000000000000" pitchFamily="2" charset="2"/>
              </a:rPr>
              <a:t></a:t>
            </a:r>
            <a:r>
              <a:rPr lang="en-IN" sz="2400" dirty="0" smtClean="0"/>
              <a:t>Each device is assigned 4 bit ID</a:t>
            </a:r>
          </a:p>
          <a:p>
            <a:r>
              <a:rPr lang="en-IN" sz="2400" dirty="0" smtClean="0">
                <a:sym typeface="Wingdings" panose="05000000000000000000" pitchFamily="2" charset="2"/>
              </a:rPr>
              <a:t></a:t>
            </a:r>
            <a:r>
              <a:rPr lang="en-IN" sz="2400" dirty="0" smtClean="0"/>
              <a:t>When multiple device request for bus they assert </a:t>
            </a:r>
            <a:r>
              <a:rPr lang="en-IN" sz="2400" dirty="0" smtClean="0">
                <a:solidFill>
                  <a:srgbClr val="FF0000"/>
                </a:solidFill>
              </a:rPr>
              <a:t>Start Arbitration </a:t>
            </a:r>
            <a:r>
              <a:rPr lang="en-IN" sz="2400" dirty="0" smtClean="0"/>
              <a:t>signal and place </a:t>
            </a:r>
            <a:r>
              <a:rPr lang="en-IN" sz="2400" dirty="0" smtClean="0">
                <a:solidFill>
                  <a:srgbClr val="FF0000"/>
                </a:solidFill>
              </a:rPr>
              <a:t>their  ID</a:t>
            </a:r>
            <a:r>
              <a:rPr lang="en-IN" sz="2400" dirty="0" smtClean="0"/>
              <a:t> on four lines, ARB0 through ARB3.</a:t>
            </a:r>
          </a:p>
          <a:p>
            <a:endParaRPr lang="en-IN" sz="2400" dirty="0" smtClean="0"/>
          </a:p>
          <a:p>
            <a:r>
              <a:rPr lang="en-IN" sz="2400" dirty="0" smtClean="0">
                <a:sym typeface="Wingdings" panose="05000000000000000000" pitchFamily="2" charset="2"/>
              </a:rPr>
              <a:t></a:t>
            </a:r>
            <a:r>
              <a:rPr lang="en-IN" sz="2400" dirty="0" smtClean="0">
                <a:solidFill>
                  <a:srgbClr val="FF0000"/>
                </a:solidFill>
              </a:rPr>
              <a:t>Winner</a:t>
            </a:r>
            <a:r>
              <a:rPr lang="en-IN" sz="2400" dirty="0" smtClean="0"/>
              <a:t> is selected based on the signal generated Code on four lines represents the code with </a:t>
            </a:r>
            <a:r>
              <a:rPr lang="en-IN" sz="2400" dirty="0" smtClean="0">
                <a:solidFill>
                  <a:srgbClr val="FF0000"/>
                </a:solidFill>
              </a:rPr>
              <a:t>highest ID</a:t>
            </a:r>
          </a:p>
          <a:p>
            <a:endParaRPr lang="en-IN" sz="2400" dirty="0" smtClean="0"/>
          </a:p>
          <a:p>
            <a:r>
              <a:rPr lang="en-IN" sz="2400" dirty="0" smtClean="0">
                <a:solidFill>
                  <a:srgbClr val="FF0000"/>
                </a:solidFill>
              </a:rPr>
              <a:t>Example A</a:t>
            </a:r>
            <a:r>
              <a:rPr lang="en-IN" sz="2400" dirty="0" smtClean="0">
                <a:sym typeface="Wingdings" panose="05000000000000000000" pitchFamily="2" charset="2"/>
              </a:rPr>
              <a:t>0101 and B0110  A OR B  =0111</a:t>
            </a:r>
          </a:p>
          <a:p>
            <a:r>
              <a:rPr lang="en-IN" sz="2400" dirty="0" smtClean="0">
                <a:sym typeface="Wingdings" panose="05000000000000000000" pitchFamily="2" charset="2"/>
              </a:rPr>
              <a:t>A AND (0111)=0100    ,   B AND (0111)=0110.</a:t>
            </a:r>
            <a:endParaRPr lang="en-IN" sz="2400" dirty="0" smtClean="0"/>
          </a:p>
          <a:p>
            <a:endParaRPr lang="en-IN" sz="2400" dirty="0" smtClean="0"/>
          </a:p>
          <a:p>
            <a:r>
              <a:rPr lang="en-IN" sz="2400" dirty="0" smtClean="0">
                <a:sym typeface="Wingdings" panose="05000000000000000000" pitchFamily="2" charset="2"/>
              </a:rPr>
              <a:t></a:t>
            </a:r>
            <a:r>
              <a:rPr lang="en-IN" sz="2400" dirty="0" smtClean="0"/>
              <a:t>Offers higher reliability as not centralized</a:t>
            </a:r>
          </a:p>
          <a:p>
            <a:r>
              <a:rPr lang="en-IN" sz="2400" dirty="0" smtClean="0"/>
              <a:t> </a:t>
            </a:r>
            <a:endParaRPr lang="en-IN" sz="2400" dirty="0"/>
          </a:p>
        </p:txBody>
      </p:sp>
    </p:spTree>
    <p:extLst>
      <p:ext uri="{BB962C8B-B14F-4D97-AF65-F5344CB8AC3E}">
        <p14:creationId xmlns:p14="http://schemas.microsoft.com/office/powerpoint/2010/main" val="4347036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185"/>
            <a:ext cx="10515600" cy="872004"/>
          </a:xfrm>
        </p:spPr>
        <p:txBody>
          <a:bodyPr/>
          <a:lstStyle/>
          <a:p>
            <a:r>
              <a:rPr lang="en-IN" dirty="0" smtClean="0"/>
              <a:t>BUSES</a:t>
            </a:r>
            <a:endParaRPr lang="en-IN" dirty="0"/>
          </a:p>
        </p:txBody>
      </p:sp>
      <p:sp>
        <p:nvSpPr>
          <p:cNvPr id="3" name="Content Placeholder 2"/>
          <p:cNvSpPr>
            <a:spLocks noGrp="1"/>
          </p:cNvSpPr>
          <p:nvPr>
            <p:ph idx="1"/>
          </p:nvPr>
        </p:nvSpPr>
        <p:spPr>
          <a:xfrm>
            <a:off x="201705" y="1102658"/>
            <a:ext cx="11591365" cy="5526741"/>
          </a:xfrm>
        </p:spPr>
        <p:txBody>
          <a:bodyPr>
            <a:normAutofit fontScale="92500" lnSpcReduction="10000"/>
          </a:bodyPr>
          <a:lstStyle/>
          <a:p>
            <a:r>
              <a:rPr lang="en-IN" dirty="0" smtClean="0"/>
              <a:t>Provides communication path for transfer of data, interrupts, arbitration</a:t>
            </a:r>
          </a:p>
          <a:p>
            <a:r>
              <a:rPr lang="en-US" dirty="0"/>
              <a:t>A bus protocol is the set of rules that govern the behavior of various devices connected to the bus, as to </a:t>
            </a:r>
            <a:r>
              <a:rPr lang="en-US" dirty="0">
                <a:solidFill>
                  <a:srgbClr val="FF0000"/>
                </a:solidFill>
              </a:rPr>
              <a:t>when to place informatio</a:t>
            </a:r>
            <a:r>
              <a:rPr lang="en-US" dirty="0"/>
              <a:t>n on the bus, when to assert </a:t>
            </a:r>
            <a:r>
              <a:rPr lang="en-US" dirty="0">
                <a:solidFill>
                  <a:srgbClr val="FF0000"/>
                </a:solidFill>
              </a:rPr>
              <a:t>control signals, etc. </a:t>
            </a:r>
            <a:endParaRPr lang="en-US" dirty="0" smtClean="0">
              <a:solidFill>
                <a:srgbClr val="FF0000"/>
              </a:solidFill>
            </a:endParaRPr>
          </a:p>
          <a:p>
            <a:endParaRPr lang="en-US" dirty="0"/>
          </a:p>
          <a:p>
            <a:pPr marL="274320" indent="-274320">
              <a:buClr>
                <a:schemeClr val="accent3"/>
              </a:buClr>
              <a:buFont typeface="Wingdings 2"/>
              <a:buChar char=""/>
              <a:defRPr/>
            </a:pPr>
            <a:r>
              <a:rPr lang="en-US" dirty="0"/>
              <a:t>Bus lines may be grouped into three types:</a:t>
            </a:r>
          </a:p>
          <a:p>
            <a:pPr marL="640080" lvl="1" indent="-246888">
              <a:buFont typeface="Wingdings 2"/>
              <a:buChar char=""/>
              <a:defRPr/>
            </a:pPr>
            <a:r>
              <a:rPr lang="en-US" sz="1800" dirty="0"/>
              <a:t>Data</a:t>
            </a:r>
          </a:p>
          <a:p>
            <a:pPr marL="640080" lvl="1" indent="-246888">
              <a:buFont typeface="Wingdings 2"/>
              <a:buChar char=""/>
              <a:defRPr/>
            </a:pPr>
            <a:r>
              <a:rPr lang="en-US" sz="1800" dirty="0"/>
              <a:t>Address </a:t>
            </a:r>
          </a:p>
          <a:p>
            <a:pPr marL="640080" lvl="1" indent="-246888">
              <a:buFont typeface="Wingdings 2"/>
              <a:buChar char=""/>
              <a:defRPr/>
            </a:pPr>
            <a:r>
              <a:rPr lang="en-US" sz="1800" dirty="0" smtClean="0"/>
              <a:t>Control-R/W, timing info(time at which P/IO place or receive data to and from bus)</a:t>
            </a:r>
          </a:p>
          <a:p>
            <a:pPr marL="640080" lvl="1" indent="-246888">
              <a:buFont typeface="Wingdings 2"/>
              <a:buChar char=""/>
              <a:defRPr/>
            </a:pPr>
            <a:endParaRPr lang="en-US" sz="1800" dirty="0"/>
          </a:p>
          <a:p>
            <a:pPr marL="274320" indent="-274320">
              <a:buClr>
                <a:schemeClr val="accent3"/>
              </a:buClr>
              <a:buFont typeface="Wingdings 2"/>
              <a:buChar char=""/>
              <a:defRPr/>
            </a:pPr>
            <a:r>
              <a:rPr lang="en-US" dirty="0"/>
              <a:t>Schemes for timing of data transfers over a bus can be classified into:</a:t>
            </a:r>
          </a:p>
          <a:p>
            <a:pPr marL="640080" lvl="1" indent="-246888">
              <a:buFont typeface="Wingdings 2"/>
              <a:buChar char=""/>
              <a:defRPr/>
            </a:pPr>
            <a:r>
              <a:rPr lang="en-US" sz="1800" dirty="0"/>
              <a:t>Synchronous,</a:t>
            </a:r>
          </a:p>
          <a:p>
            <a:pPr marL="640080" lvl="1" indent="-246888">
              <a:buFont typeface="Wingdings 2"/>
              <a:buChar char=""/>
              <a:defRPr/>
            </a:pPr>
            <a:r>
              <a:rPr lang="en-US" sz="1800" dirty="0" smtClean="0"/>
              <a:t>Asynchronous.</a:t>
            </a:r>
          </a:p>
          <a:p>
            <a:pPr marL="393192" lvl="1" indent="0">
              <a:buNone/>
              <a:defRPr/>
            </a:pPr>
            <a:endParaRPr lang="en-US" sz="1800" dirty="0" smtClean="0"/>
          </a:p>
          <a:p>
            <a:pPr marL="736092" lvl="1" indent="-342900">
              <a:tabLst>
                <a:tab pos="174625" algn="l"/>
              </a:tabLst>
              <a:defRPr/>
            </a:pPr>
            <a:r>
              <a:rPr lang="en-US" dirty="0" smtClean="0">
                <a:solidFill>
                  <a:srgbClr val="FF0000"/>
                </a:solidFill>
              </a:rPr>
              <a:t>Master(</a:t>
            </a:r>
            <a:r>
              <a:rPr lang="en-US" dirty="0" err="1" smtClean="0">
                <a:solidFill>
                  <a:srgbClr val="FF0000"/>
                </a:solidFill>
              </a:rPr>
              <a:t>initiators,Processor</a:t>
            </a:r>
            <a:r>
              <a:rPr lang="en-US" dirty="0" smtClean="0">
                <a:solidFill>
                  <a:srgbClr val="FF0000"/>
                </a:solidFill>
              </a:rPr>
              <a:t>/DMA controller)     </a:t>
            </a:r>
            <a:r>
              <a:rPr lang="en-US" dirty="0" smtClean="0">
                <a:solidFill>
                  <a:srgbClr val="FF0000"/>
                </a:solidFill>
                <a:sym typeface="Wingdings" panose="05000000000000000000" pitchFamily="2" charset="2"/>
              </a:rPr>
              <a:t></a:t>
            </a:r>
            <a:r>
              <a:rPr lang="en-US" dirty="0" smtClean="0">
                <a:solidFill>
                  <a:srgbClr val="FF0000"/>
                </a:solidFill>
              </a:rPr>
              <a:t> slave (Target, other devices) concept</a:t>
            </a:r>
          </a:p>
          <a:p>
            <a:pPr marL="0" indent="0">
              <a:buNone/>
            </a:pPr>
            <a:endParaRPr lang="en-US" dirty="0"/>
          </a:p>
          <a:p>
            <a:endParaRPr lang="en-IN" dirty="0"/>
          </a:p>
        </p:txBody>
      </p:sp>
    </p:spTree>
    <p:extLst>
      <p:ext uri="{BB962C8B-B14F-4D97-AF65-F5344CB8AC3E}">
        <p14:creationId xmlns:p14="http://schemas.microsoft.com/office/powerpoint/2010/main" val="1244085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BUSES</a:t>
            </a:r>
          </a:p>
        </p:txBody>
      </p:sp>
      <p:pic>
        <p:nvPicPr>
          <p:cNvPr id="4" name="Picture 2" descr="http://upload.wikimedia.org/wikipedia/commons/thumb/6/68/Computer_system_bus.svg/400px-Computer_system_bus.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6717" y="2043953"/>
            <a:ext cx="7584141" cy="335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88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Synchronous bus</a:t>
            </a:r>
            <a:endParaRPr lang="en-IN" dirty="0"/>
          </a:p>
        </p:txBody>
      </p:sp>
      <p:sp>
        <p:nvSpPr>
          <p:cNvPr id="3" name="Content Placeholder 2"/>
          <p:cNvSpPr>
            <a:spLocks noGrp="1"/>
          </p:cNvSpPr>
          <p:nvPr>
            <p:ph idx="1"/>
          </p:nvPr>
        </p:nvSpPr>
        <p:spPr/>
        <p:txBody>
          <a:bodyPr/>
          <a:lstStyle/>
          <a:p>
            <a:r>
              <a:rPr lang="en-IN" dirty="0" smtClean="0"/>
              <a:t>All devices derive a timing info from same clock</a:t>
            </a:r>
          </a:p>
          <a:p>
            <a:r>
              <a:rPr lang="en-IN" dirty="0" smtClean="0"/>
              <a:t>Equally spaced pulse one data transfer can take place.</a:t>
            </a:r>
          </a:p>
          <a:p>
            <a:endParaRPr lang="en-IN" dirty="0"/>
          </a:p>
          <a:p>
            <a:endParaRPr lang="en-IN" dirty="0" smtClean="0"/>
          </a:p>
          <a:p>
            <a:endParaRPr lang="en-IN" dirty="0"/>
          </a:p>
          <a:p>
            <a:endParaRPr lang="en-IN" dirty="0" smtClean="0"/>
          </a:p>
          <a:p>
            <a:endParaRPr lang="en-IN" dirty="0"/>
          </a:p>
          <a:p>
            <a:r>
              <a:rPr lang="en-IN" dirty="0" smtClean="0"/>
              <a:t>one bus clock cycle </a:t>
            </a:r>
            <a:endParaRPr lang="en-IN" dirty="0"/>
          </a:p>
        </p:txBody>
      </p:sp>
      <p:grpSp>
        <p:nvGrpSpPr>
          <p:cNvPr id="6" name="Group 17"/>
          <p:cNvGrpSpPr>
            <a:grpSpLocks/>
          </p:cNvGrpSpPr>
          <p:nvPr/>
        </p:nvGrpSpPr>
        <p:grpSpPr bwMode="auto">
          <a:xfrm>
            <a:off x="1546412" y="3361764"/>
            <a:ext cx="7239000" cy="1524000"/>
            <a:chOff x="1614488" y="4533900"/>
            <a:chExt cx="5410200" cy="974725"/>
          </a:xfrm>
        </p:grpSpPr>
        <p:sp>
          <p:nvSpPr>
            <p:cNvPr id="7" name="Rectangle 6"/>
            <p:cNvSpPr>
              <a:spLocks noChangeArrowheads="1"/>
            </p:cNvSpPr>
            <p:nvPr/>
          </p:nvSpPr>
          <p:spPr bwMode="auto">
            <a:xfrm>
              <a:off x="1614488" y="4597400"/>
              <a:ext cx="6064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Bus clock</a:t>
              </a:r>
              <a:endParaRPr lang="en-US" altLang="en-US" sz="2400">
                <a:latin typeface="Constantia" panose="02030602050306030303" pitchFamily="18" charset="0"/>
              </a:endParaRPr>
            </a:p>
          </p:txBody>
        </p:sp>
        <p:sp>
          <p:nvSpPr>
            <p:cNvPr id="8" name="Freeform 7"/>
            <p:cNvSpPr>
              <a:spLocks/>
            </p:cNvSpPr>
            <p:nvPr/>
          </p:nvSpPr>
          <p:spPr bwMode="auto">
            <a:xfrm>
              <a:off x="2405063" y="4533900"/>
              <a:ext cx="4619625" cy="323850"/>
            </a:xfrm>
            <a:custGeom>
              <a:avLst/>
              <a:gdLst>
                <a:gd name="T0" fmla="*/ 2147483647 w 286"/>
                <a:gd name="T1" fmla="*/ 2147483647 h 20"/>
                <a:gd name="T2" fmla="*/ 2147483647 w 286"/>
                <a:gd name="T3" fmla="*/ 2147483647 h 20"/>
                <a:gd name="T4" fmla="*/ 2147483647 w 286"/>
                <a:gd name="T5" fmla="*/ 2147483647 h 20"/>
                <a:gd name="T6" fmla="*/ 2147483647 w 286"/>
                <a:gd name="T7" fmla="*/ 2147483647 h 20"/>
                <a:gd name="T8" fmla="*/ 2147483647 w 286"/>
                <a:gd name="T9" fmla="*/ 2147483647 h 20"/>
                <a:gd name="T10" fmla="*/ 2147483647 w 286"/>
                <a:gd name="T11" fmla="*/ 0 h 20"/>
                <a:gd name="T12" fmla="*/ 2147483647 w 286"/>
                <a:gd name="T13" fmla="*/ 2147483647 h 20"/>
                <a:gd name="T14" fmla="*/ 0 w 286"/>
                <a:gd name="T15" fmla="*/ 2147483647 h 20"/>
                <a:gd name="T16" fmla="*/ 0 60000 65536"/>
                <a:gd name="T17" fmla="*/ 0 60000 65536"/>
                <a:gd name="T18" fmla="*/ 0 60000 65536"/>
                <a:gd name="T19" fmla="*/ 0 60000 65536"/>
                <a:gd name="T20" fmla="*/ 0 60000 65536"/>
                <a:gd name="T21" fmla="*/ 0 60000 65536"/>
                <a:gd name="T22" fmla="*/ 0 60000 65536"/>
                <a:gd name="T23" fmla="*/ 0 60000 65536"/>
                <a:gd name="T24" fmla="*/ 0 w 286"/>
                <a:gd name="T25" fmla="*/ 0 h 20"/>
                <a:gd name="T26" fmla="*/ 286 w 286"/>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6" h="20">
                  <a:moveTo>
                    <a:pt x="286" y="1"/>
                  </a:moveTo>
                  <a:lnTo>
                    <a:pt x="256" y="1"/>
                  </a:lnTo>
                  <a:lnTo>
                    <a:pt x="256" y="20"/>
                  </a:lnTo>
                  <a:lnTo>
                    <a:pt x="134" y="20"/>
                  </a:lnTo>
                  <a:lnTo>
                    <a:pt x="134" y="1"/>
                  </a:lnTo>
                  <a:lnTo>
                    <a:pt x="13" y="0"/>
                  </a:lnTo>
                  <a:lnTo>
                    <a:pt x="13" y="20"/>
                  </a:lnTo>
                  <a:lnTo>
                    <a:pt x="0" y="20"/>
                  </a:ln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9" name="Line 9"/>
            <p:cNvSpPr>
              <a:spLocks noChangeShapeType="1"/>
            </p:cNvSpPr>
            <p:nvPr/>
          </p:nvSpPr>
          <p:spPr bwMode="auto">
            <a:xfrm>
              <a:off x="2609850" y="4845050"/>
              <a:ext cx="0" cy="552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0" name="Line 10"/>
            <p:cNvSpPr>
              <a:spLocks noChangeShapeType="1"/>
            </p:cNvSpPr>
            <p:nvPr/>
          </p:nvSpPr>
          <p:spPr bwMode="auto">
            <a:xfrm>
              <a:off x="6537325" y="4856163"/>
              <a:ext cx="0" cy="552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nvGrpSpPr>
            <p:cNvPr id="11" name="Group 11"/>
            <p:cNvGrpSpPr>
              <a:grpSpLocks/>
            </p:cNvGrpSpPr>
            <p:nvPr/>
          </p:nvGrpSpPr>
          <p:grpSpPr bwMode="auto">
            <a:xfrm>
              <a:off x="2638425" y="5197475"/>
              <a:ext cx="3875088" cy="311150"/>
              <a:chOff x="1798" y="2441"/>
              <a:chExt cx="2441" cy="196"/>
            </a:xfrm>
          </p:grpSpPr>
          <p:sp>
            <p:nvSpPr>
              <p:cNvPr id="12" name="Rectangle 12"/>
              <p:cNvSpPr>
                <a:spLocks noChangeArrowheads="1"/>
              </p:cNvSpPr>
              <p:nvPr/>
            </p:nvSpPr>
            <p:spPr bwMode="auto">
              <a:xfrm>
                <a:off x="2845" y="2522"/>
                <a:ext cx="37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Bus cycle</a:t>
                </a:r>
                <a:endParaRPr lang="en-US" altLang="en-US" sz="2400">
                  <a:latin typeface="Constantia" panose="02030602050306030303" pitchFamily="18" charset="0"/>
                </a:endParaRPr>
              </a:p>
            </p:txBody>
          </p:sp>
          <p:sp>
            <p:nvSpPr>
              <p:cNvPr id="13" name="Freeform 13"/>
              <p:cNvSpPr>
                <a:spLocks/>
              </p:cNvSpPr>
              <p:nvPr/>
            </p:nvSpPr>
            <p:spPr bwMode="auto">
              <a:xfrm>
                <a:off x="1798" y="2441"/>
                <a:ext cx="61" cy="30"/>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4" name="Freeform 14"/>
              <p:cNvSpPr>
                <a:spLocks/>
              </p:cNvSpPr>
              <p:nvPr/>
            </p:nvSpPr>
            <p:spPr bwMode="auto">
              <a:xfrm>
                <a:off x="1798" y="2441"/>
                <a:ext cx="61" cy="30"/>
              </a:xfrm>
              <a:custGeom>
                <a:avLst/>
                <a:gdLst>
                  <a:gd name="T0" fmla="*/ 61 w 61"/>
                  <a:gd name="T1" fmla="*/ 0 h 30"/>
                  <a:gd name="T2" fmla="*/ 0 w 61"/>
                  <a:gd name="T3" fmla="*/ 20 h 30"/>
                  <a:gd name="T4" fmla="*/ 61 w 61"/>
                  <a:gd name="T5" fmla="*/ 30 h 30"/>
                  <a:gd name="T6" fmla="*/ 61 w 61"/>
                  <a:gd name="T7" fmla="*/ 20 h 30"/>
                  <a:gd name="T8" fmla="*/ 61 w 61"/>
                  <a:gd name="T9" fmla="*/ 0 h 30"/>
                  <a:gd name="T10" fmla="*/ 0 60000 65536"/>
                  <a:gd name="T11" fmla="*/ 0 60000 65536"/>
                  <a:gd name="T12" fmla="*/ 0 60000 65536"/>
                  <a:gd name="T13" fmla="*/ 0 60000 65536"/>
                  <a:gd name="T14" fmla="*/ 0 60000 65536"/>
                  <a:gd name="T15" fmla="*/ 0 w 61"/>
                  <a:gd name="T16" fmla="*/ 0 h 30"/>
                  <a:gd name="T17" fmla="*/ 61 w 61"/>
                  <a:gd name="T18" fmla="*/ 30 h 30"/>
                </a:gdLst>
                <a:ahLst/>
                <a:cxnLst>
                  <a:cxn ang="T10">
                    <a:pos x="T0" y="T1"/>
                  </a:cxn>
                  <a:cxn ang="T11">
                    <a:pos x="T2" y="T3"/>
                  </a:cxn>
                  <a:cxn ang="T12">
                    <a:pos x="T4" y="T5"/>
                  </a:cxn>
                  <a:cxn ang="T13">
                    <a:pos x="T6" y="T7"/>
                  </a:cxn>
                  <a:cxn ang="T14">
                    <a:pos x="T8" y="T9"/>
                  </a:cxn>
                </a:cxnLst>
                <a:rect l="T15" t="T16" r="T17" b="T18"/>
                <a:pathLst>
                  <a:path w="61" h="30">
                    <a:moveTo>
                      <a:pt x="61" y="0"/>
                    </a:moveTo>
                    <a:lnTo>
                      <a:pt x="0" y="20"/>
                    </a:lnTo>
                    <a:lnTo>
                      <a:pt x="61" y="30"/>
                    </a:lnTo>
                    <a:lnTo>
                      <a:pt x="61" y="20"/>
                    </a:lnTo>
                    <a:lnTo>
                      <a:pt x="61"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 name="Freeform 15"/>
              <p:cNvSpPr>
                <a:spLocks/>
              </p:cNvSpPr>
              <p:nvPr/>
            </p:nvSpPr>
            <p:spPr bwMode="auto">
              <a:xfrm>
                <a:off x="4178" y="2441"/>
                <a:ext cx="61" cy="30"/>
              </a:xfrm>
              <a:custGeom>
                <a:avLst/>
                <a:gdLst>
                  <a:gd name="T0" fmla="*/ 0 w 6"/>
                  <a:gd name="T1" fmla="*/ 2147483647 h 3"/>
                  <a:gd name="T2" fmla="*/ 2147483647 w 6"/>
                  <a:gd name="T3" fmla="*/ 2147483647 h 3"/>
                  <a:gd name="T4" fmla="*/ 0 w 6"/>
                  <a:gd name="T5" fmla="*/ 0 h 3"/>
                  <a:gd name="T6" fmla="*/ 0 w 6"/>
                  <a:gd name="T7" fmla="*/ 2147483647 h 3"/>
                  <a:gd name="T8" fmla="*/ 0 w 6"/>
                  <a:gd name="T9" fmla="*/ 214748364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 name="Freeform 16"/>
              <p:cNvSpPr>
                <a:spLocks/>
              </p:cNvSpPr>
              <p:nvPr/>
            </p:nvSpPr>
            <p:spPr bwMode="auto">
              <a:xfrm>
                <a:off x="4178" y="2441"/>
                <a:ext cx="61" cy="30"/>
              </a:xfrm>
              <a:custGeom>
                <a:avLst/>
                <a:gdLst>
                  <a:gd name="T0" fmla="*/ 0 w 61"/>
                  <a:gd name="T1" fmla="*/ 30 h 30"/>
                  <a:gd name="T2" fmla="*/ 61 w 61"/>
                  <a:gd name="T3" fmla="*/ 20 h 30"/>
                  <a:gd name="T4" fmla="*/ 0 w 61"/>
                  <a:gd name="T5" fmla="*/ 0 h 30"/>
                  <a:gd name="T6" fmla="*/ 0 w 61"/>
                  <a:gd name="T7" fmla="*/ 20 h 30"/>
                  <a:gd name="T8" fmla="*/ 0 w 61"/>
                  <a:gd name="T9" fmla="*/ 30 h 30"/>
                  <a:gd name="T10" fmla="*/ 0 60000 65536"/>
                  <a:gd name="T11" fmla="*/ 0 60000 65536"/>
                  <a:gd name="T12" fmla="*/ 0 60000 65536"/>
                  <a:gd name="T13" fmla="*/ 0 60000 65536"/>
                  <a:gd name="T14" fmla="*/ 0 60000 65536"/>
                  <a:gd name="T15" fmla="*/ 0 w 61"/>
                  <a:gd name="T16" fmla="*/ 0 h 30"/>
                  <a:gd name="T17" fmla="*/ 61 w 61"/>
                  <a:gd name="T18" fmla="*/ 30 h 30"/>
                </a:gdLst>
                <a:ahLst/>
                <a:cxnLst>
                  <a:cxn ang="T10">
                    <a:pos x="T0" y="T1"/>
                  </a:cxn>
                  <a:cxn ang="T11">
                    <a:pos x="T2" y="T3"/>
                  </a:cxn>
                  <a:cxn ang="T12">
                    <a:pos x="T4" y="T5"/>
                  </a:cxn>
                  <a:cxn ang="T13">
                    <a:pos x="T6" y="T7"/>
                  </a:cxn>
                  <a:cxn ang="T14">
                    <a:pos x="T8" y="T9"/>
                  </a:cxn>
                </a:cxnLst>
                <a:rect l="T15" t="T16" r="T17" b="T18"/>
                <a:pathLst>
                  <a:path w="61" h="30">
                    <a:moveTo>
                      <a:pt x="0" y="30"/>
                    </a:moveTo>
                    <a:lnTo>
                      <a:pt x="61" y="20"/>
                    </a:lnTo>
                    <a:lnTo>
                      <a:pt x="0" y="0"/>
                    </a:lnTo>
                    <a:lnTo>
                      <a:pt x="0" y="20"/>
                    </a:lnTo>
                    <a:lnTo>
                      <a:pt x="0" y="3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7" name="Line 17"/>
              <p:cNvSpPr>
                <a:spLocks noChangeShapeType="1"/>
              </p:cNvSpPr>
              <p:nvPr/>
            </p:nvSpPr>
            <p:spPr bwMode="auto">
              <a:xfrm flipH="1">
                <a:off x="1869" y="2461"/>
                <a:ext cx="2309"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Tree>
    <p:extLst>
      <p:ext uri="{BB962C8B-B14F-4D97-AF65-F5344CB8AC3E}">
        <p14:creationId xmlns:p14="http://schemas.microsoft.com/office/powerpoint/2010/main" val="40814512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676400" y="0"/>
            <a:ext cx="8305800" cy="795337"/>
          </a:xfrm>
        </p:spPr>
        <p:txBody>
          <a:bodyPr/>
          <a:lstStyle/>
          <a:p>
            <a:pPr>
              <a:defRPr/>
            </a:pPr>
            <a:r>
              <a:rPr lang="en-US" dirty="0" smtClean="0">
                <a:solidFill>
                  <a:schemeClr val="tx2">
                    <a:satMod val="130000"/>
                  </a:schemeClr>
                </a:solidFill>
              </a:rPr>
              <a:t>Synchronous bus </a:t>
            </a:r>
          </a:p>
        </p:txBody>
      </p:sp>
      <p:sp>
        <p:nvSpPr>
          <p:cNvPr id="3" name="Date Placeholder 2"/>
          <p:cNvSpPr>
            <a:spLocks noGrp="1"/>
          </p:cNvSpPr>
          <p:nvPr>
            <p:ph type="dt" sz="quarter" idx="10"/>
          </p:nvPr>
        </p:nvSpPr>
        <p:spPr/>
        <p:txBody>
          <a:bodyPr/>
          <a:lstStyle/>
          <a:p>
            <a:pPr>
              <a:defRPr/>
            </a:pPr>
            <a:fld id="{03E8AFAC-31CA-4240-A6B7-1564B9C34D7E}" type="datetime1">
              <a:rPr lang="en-US"/>
              <a:pPr>
                <a:defRPr/>
              </a:pPr>
              <a:t>10/28/2016</a:t>
            </a:fld>
            <a:endParaRPr lang="en-US"/>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2596091-C83A-495F-9F90-C158247AE54F}" type="slidenum">
              <a:rPr lang="en-US" altLang="en-US">
                <a:solidFill>
                  <a:srgbClr val="B5A788"/>
                </a:solidFill>
              </a:rPr>
              <a:pPr eaLnBrk="1" hangingPunct="1"/>
              <a:t>9</a:t>
            </a:fld>
            <a:endParaRPr lang="en-US" altLang="en-US">
              <a:solidFill>
                <a:srgbClr val="B5A788"/>
              </a:solidFill>
            </a:endParaRPr>
          </a:p>
        </p:txBody>
      </p:sp>
      <p:grpSp>
        <p:nvGrpSpPr>
          <p:cNvPr id="5" name="Group 4"/>
          <p:cNvGrpSpPr/>
          <p:nvPr/>
        </p:nvGrpSpPr>
        <p:grpSpPr>
          <a:xfrm>
            <a:off x="1212107" y="795337"/>
            <a:ext cx="10554069" cy="4751388"/>
            <a:chOff x="2165692" y="1095379"/>
            <a:chExt cx="7921284" cy="4451346"/>
          </a:xfrm>
        </p:grpSpPr>
        <p:sp>
          <p:nvSpPr>
            <p:cNvPr id="15385" name="Text Box 38"/>
            <p:cNvSpPr txBox="1">
              <a:spLocks noChangeArrowheads="1"/>
            </p:cNvSpPr>
            <p:nvPr/>
          </p:nvSpPr>
          <p:spPr bwMode="auto">
            <a:xfrm>
              <a:off x="2165692" y="3940175"/>
              <a:ext cx="1707472" cy="1470539"/>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latin typeface="Candara" panose="020E0502030303020204" pitchFamily="34" charset="0"/>
                </a:rPr>
                <a:t>Master places the </a:t>
              </a:r>
            </a:p>
            <a:p>
              <a:pPr algn="ctr" eaLnBrk="1" hangingPunct="1"/>
              <a:r>
                <a:rPr lang="en-US" altLang="en-US" sz="1600" dirty="0">
                  <a:latin typeface="Candara" panose="020E0502030303020204" pitchFamily="34" charset="0"/>
                </a:rPr>
                <a:t>device address and </a:t>
              </a:r>
            </a:p>
            <a:p>
              <a:pPr algn="ctr" eaLnBrk="1" hangingPunct="1"/>
              <a:r>
                <a:rPr lang="en-US" altLang="en-US" sz="1600" dirty="0">
                  <a:latin typeface="Candara" panose="020E0502030303020204" pitchFamily="34" charset="0"/>
                </a:rPr>
                <a:t>command on the </a:t>
              </a:r>
              <a:r>
                <a:rPr lang="en-US" altLang="en-US" sz="1600" dirty="0" smtClean="0">
                  <a:latin typeface="Candara" panose="020E0502030303020204" pitchFamily="34" charset="0"/>
                </a:rPr>
                <a:t>bus</a:t>
              </a:r>
            </a:p>
            <a:p>
              <a:pPr algn="ctr" eaLnBrk="1" hangingPunct="1"/>
              <a:r>
                <a:rPr lang="en-US" altLang="en-US" sz="1600" dirty="0" smtClean="0">
                  <a:latin typeface="Candara" panose="020E0502030303020204" pitchFamily="34" charset="0"/>
                </a:rPr>
                <a:t> </a:t>
              </a:r>
              <a:r>
                <a:rPr lang="en-US" altLang="en-US" sz="1600" dirty="0">
                  <a:latin typeface="Candara" panose="020E0502030303020204" pitchFamily="34" charset="0"/>
                </a:rPr>
                <a:t>with </a:t>
              </a:r>
              <a:r>
                <a:rPr lang="en-US" altLang="en-US" sz="1600" dirty="0" smtClean="0">
                  <a:latin typeface="Candara" panose="020E0502030303020204" pitchFamily="34" charset="0"/>
                </a:rPr>
                <a:t>length </a:t>
              </a:r>
              <a:r>
                <a:rPr lang="en-US" altLang="en-US" sz="1600" dirty="0">
                  <a:latin typeface="Candara" panose="020E0502030303020204" pitchFamily="34" charset="0"/>
                </a:rPr>
                <a:t>of operand,</a:t>
              </a:r>
            </a:p>
            <a:p>
              <a:pPr algn="ctr" eaLnBrk="1" hangingPunct="1"/>
              <a:r>
                <a:rPr lang="en-US" altLang="en-US" sz="1600" dirty="0">
                  <a:latin typeface="Candara" panose="020E0502030303020204" pitchFamily="34" charset="0"/>
                </a:rPr>
                <a:t>and indicates that</a:t>
              </a:r>
            </a:p>
            <a:p>
              <a:pPr algn="ctr" eaLnBrk="1" hangingPunct="1"/>
              <a:r>
                <a:rPr lang="en-US" altLang="en-US" sz="1600" dirty="0">
                  <a:latin typeface="Candara" panose="020E0502030303020204" pitchFamily="34" charset="0"/>
                </a:rPr>
                <a:t>it is a Read operation.</a:t>
              </a:r>
            </a:p>
          </p:txBody>
        </p:sp>
        <p:sp>
          <p:nvSpPr>
            <p:cNvPr id="15387" name="Text Box 41"/>
            <p:cNvSpPr txBox="1">
              <a:spLocks noChangeArrowheads="1"/>
            </p:cNvSpPr>
            <p:nvPr/>
          </p:nvSpPr>
          <p:spPr bwMode="auto">
            <a:xfrm>
              <a:off x="7613651" y="4468813"/>
              <a:ext cx="2473325" cy="1077912"/>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latin typeface="Candara" panose="020E0502030303020204" pitchFamily="34" charset="0"/>
                </a:rPr>
                <a:t>Master “strobes” the data</a:t>
              </a:r>
            </a:p>
            <a:p>
              <a:pPr algn="ctr" eaLnBrk="1" hangingPunct="1"/>
              <a:r>
                <a:rPr lang="en-US" altLang="en-US" sz="1600">
                  <a:latin typeface="Candara" panose="020E0502030303020204" pitchFamily="34" charset="0"/>
                </a:rPr>
                <a:t>on the data lines into its</a:t>
              </a:r>
            </a:p>
            <a:p>
              <a:pPr algn="ctr" eaLnBrk="1" hangingPunct="1"/>
              <a:r>
                <a:rPr lang="en-US" altLang="en-US" sz="1600">
                  <a:latin typeface="Candara" panose="020E0502030303020204" pitchFamily="34" charset="0"/>
                </a:rPr>
                <a:t>input buffer, for a Read</a:t>
              </a:r>
            </a:p>
            <a:p>
              <a:pPr algn="ctr" eaLnBrk="1" hangingPunct="1"/>
              <a:r>
                <a:rPr lang="en-US" altLang="en-US" sz="1600">
                  <a:latin typeface="Candara" panose="020E0502030303020204" pitchFamily="34" charset="0"/>
                </a:rPr>
                <a:t>operation.</a:t>
              </a:r>
            </a:p>
          </p:txBody>
        </p:sp>
        <p:grpSp>
          <p:nvGrpSpPr>
            <p:cNvPr id="2" name="Group 1"/>
            <p:cNvGrpSpPr/>
            <p:nvPr/>
          </p:nvGrpSpPr>
          <p:grpSpPr>
            <a:xfrm>
              <a:off x="3005138" y="1095379"/>
              <a:ext cx="5915025" cy="3673471"/>
              <a:chOff x="3005138" y="1095379"/>
              <a:chExt cx="5915025" cy="3673471"/>
            </a:xfrm>
          </p:grpSpPr>
          <p:sp>
            <p:nvSpPr>
              <p:cNvPr id="15365" name="Line 5"/>
              <p:cNvSpPr>
                <a:spLocks noChangeShapeType="1"/>
              </p:cNvSpPr>
              <p:nvPr/>
            </p:nvSpPr>
            <p:spPr bwMode="auto">
              <a:xfrm flipV="1">
                <a:off x="8117728" y="1660525"/>
                <a:ext cx="1588" cy="23891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366" name="Line 6"/>
              <p:cNvSpPr>
                <a:spLocks noChangeShapeType="1"/>
              </p:cNvSpPr>
              <p:nvPr/>
            </p:nvSpPr>
            <p:spPr bwMode="auto">
              <a:xfrm flipV="1">
                <a:off x="4205289" y="1660525"/>
                <a:ext cx="1587" cy="23891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367" name="Line 7"/>
              <p:cNvSpPr>
                <a:spLocks noChangeShapeType="1"/>
              </p:cNvSpPr>
              <p:nvPr/>
            </p:nvSpPr>
            <p:spPr bwMode="auto">
              <a:xfrm flipV="1">
                <a:off x="6159500" y="1660525"/>
                <a:ext cx="1588" cy="1824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368" name="Freeform 8"/>
              <p:cNvSpPr>
                <a:spLocks/>
              </p:cNvSpPr>
              <p:nvPr/>
            </p:nvSpPr>
            <p:spPr bwMode="auto">
              <a:xfrm>
                <a:off x="3914775" y="2144713"/>
                <a:ext cx="4700588" cy="322262"/>
              </a:xfrm>
              <a:custGeom>
                <a:avLst/>
                <a:gdLst>
                  <a:gd name="T0" fmla="*/ 2147483647 w 291"/>
                  <a:gd name="T1" fmla="*/ 0 h 20"/>
                  <a:gd name="T2" fmla="*/ 2147483647 w 291"/>
                  <a:gd name="T3" fmla="*/ 0 h 20"/>
                  <a:gd name="T4" fmla="*/ 2147483647 w 291"/>
                  <a:gd name="T5" fmla="*/ 2147483647 h 20"/>
                  <a:gd name="T6" fmla="*/ 2147483647 w 291"/>
                  <a:gd name="T7" fmla="*/ 2147483647 h 20"/>
                  <a:gd name="T8" fmla="*/ 2147483647 w 291"/>
                  <a:gd name="T9" fmla="*/ 0 h 20"/>
                  <a:gd name="T10" fmla="*/ 0 w 291"/>
                  <a:gd name="T11" fmla="*/ 0 h 20"/>
                  <a:gd name="T12" fmla="*/ 0 60000 65536"/>
                  <a:gd name="T13" fmla="*/ 0 60000 65536"/>
                  <a:gd name="T14" fmla="*/ 0 60000 65536"/>
                  <a:gd name="T15" fmla="*/ 0 60000 65536"/>
                  <a:gd name="T16" fmla="*/ 0 60000 65536"/>
                  <a:gd name="T17" fmla="*/ 0 60000 65536"/>
                  <a:gd name="T18" fmla="*/ 0 w 291"/>
                  <a:gd name="T19" fmla="*/ 0 h 20"/>
                  <a:gd name="T20" fmla="*/ 291 w 291"/>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91" h="20">
                    <a:moveTo>
                      <a:pt x="291" y="0"/>
                    </a:moveTo>
                    <a:lnTo>
                      <a:pt x="264" y="0"/>
                    </a:lnTo>
                    <a:lnTo>
                      <a:pt x="258" y="20"/>
                    </a:lnTo>
                    <a:lnTo>
                      <a:pt x="21" y="20"/>
                    </a:lnTo>
                    <a:lnTo>
                      <a:pt x="15" y="0"/>
                    </a:lnTo>
                    <a:lnTo>
                      <a:pt x="0" y="0"/>
                    </a:lnTo>
                  </a:path>
                </a:pathLst>
              </a:custGeom>
              <a:noFill/>
              <a:ln w="1587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69" name="Freeform 9"/>
              <p:cNvSpPr>
                <a:spLocks/>
              </p:cNvSpPr>
              <p:nvPr/>
            </p:nvSpPr>
            <p:spPr bwMode="auto">
              <a:xfrm>
                <a:off x="6159501" y="3146425"/>
                <a:ext cx="1971675" cy="160338"/>
              </a:xfrm>
              <a:custGeom>
                <a:avLst/>
                <a:gdLst>
                  <a:gd name="T0" fmla="*/ 2147483647 w 122"/>
                  <a:gd name="T1" fmla="*/ 0 h 10"/>
                  <a:gd name="T2" fmla="*/ 2147483647 w 122"/>
                  <a:gd name="T3" fmla="*/ 2147483647 h 10"/>
                  <a:gd name="T4" fmla="*/ 2147483647 w 122"/>
                  <a:gd name="T5" fmla="*/ 2147483647 h 10"/>
                  <a:gd name="T6" fmla="*/ 0 w 122"/>
                  <a:gd name="T7" fmla="*/ 0 h 10"/>
                  <a:gd name="T8" fmla="*/ 0 60000 65536"/>
                  <a:gd name="T9" fmla="*/ 0 60000 65536"/>
                  <a:gd name="T10" fmla="*/ 0 60000 65536"/>
                  <a:gd name="T11" fmla="*/ 0 60000 65536"/>
                  <a:gd name="T12" fmla="*/ 0 w 122"/>
                  <a:gd name="T13" fmla="*/ 0 h 10"/>
                  <a:gd name="T14" fmla="*/ 122 w 122"/>
                  <a:gd name="T15" fmla="*/ 10 h 10"/>
                </a:gdLst>
                <a:ahLst/>
                <a:cxnLst>
                  <a:cxn ang="T8">
                    <a:pos x="T0" y="T1"/>
                  </a:cxn>
                  <a:cxn ang="T9">
                    <a:pos x="T2" y="T3"/>
                  </a:cxn>
                  <a:cxn ang="T10">
                    <a:pos x="T4" y="T5"/>
                  </a:cxn>
                  <a:cxn ang="T11">
                    <a:pos x="T6" y="T7"/>
                  </a:cxn>
                </a:cxnLst>
                <a:rect l="T12" t="T13" r="T14" b="T15"/>
                <a:pathLst>
                  <a:path w="122" h="10">
                    <a:moveTo>
                      <a:pt x="122" y="0"/>
                    </a:moveTo>
                    <a:lnTo>
                      <a:pt x="119" y="10"/>
                    </a:lnTo>
                    <a:lnTo>
                      <a:pt x="3" y="1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70" name="Freeform 10"/>
              <p:cNvSpPr>
                <a:spLocks/>
              </p:cNvSpPr>
              <p:nvPr/>
            </p:nvSpPr>
            <p:spPr bwMode="auto">
              <a:xfrm>
                <a:off x="4205289" y="2984501"/>
                <a:ext cx="4410075" cy="161925"/>
              </a:xfrm>
              <a:custGeom>
                <a:avLst/>
                <a:gdLst>
                  <a:gd name="T0" fmla="*/ 2147483647 w 273"/>
                  <a:gd name="T1" fmla="*/ 2147483647 h 10"/>
                  <a:gd name="T2" fmla="*/ 2147483647 w 273"/>
                  <a:gd name="T3" fmla="*/ 2147483647 h 10"/>
                  <a:gd name="T4" fmla="*/ 2147483647 w 273"/>
                  <a:gd name="T5" fmla="*/ 0 h 10"/>
                  <a:gd name="T6" fmla="*/ 2147483647 w 273"/>
                  <a:gd name="T7" fmla="*/ 0 h 10"/>
                  <a:gd name="T8" fmla="*/ 2147483647 w 273"/>
                  <a:gd name="T9" fmla="*/ 2147483647 h 10"/>
                  <a:gd name="T10" fmla="*/ 0 w 273"/>
                  <a:gd name="T11" fmla="*/ 2147483647 h 10"/>
                  <a:gd name="T12" fmla="*/ 0 60000 65536"/>
                  <a:gd name="T13" fmla="*/ 0 60000 65536"/>
                  <a:gd name="T14" fmla="*/ 0 60000 65536"/>
                  <a:gd name="T15" fmla="*/ 0 60000 65536"/>
                  <a:gd name="T16" fmla="*/ 0 60000 65536"/>
                  <a:gd name="T17" fmla="*/ 0 60000 65536"/>
                  <a:gd name="T18" fmla="*/ 0 w 273"/>
                  <a:gd name="T19" fmla="*/ 0 h 10"/>
                  <a:gd name="T20" fmla="*/ 273 w 273"/>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73" h="10">
                    <a:moveTo>
                      <a:pt x="273" y="10"/>
                    </a:moveTo>
                    <a:lnTo>
                      <a:pt x="243" y="10"/>
                    </a:lnTo>
                    <a:lnTo>
                      <a:pt x="240" y="0"/>
                    </a:lnTo>
                    <a:lnTo>
                      <a:pt x="124" y="0"/>
                    </a:lnTo>
                    <a:lnTo>
                      <a:pt x="121" y="10"/>
                    </a:lnTo>
                    <a:lnTo>
                      <a:pt x="0" y="1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71" name="Freeform 11"/>
              <p:cNvSpPr>
                <a:spLocks/>
              </p:cNvSpPr>
              <p:nvPr/>
            </p:nvSpPr>
            <p:spPr bwMode="auto">
              <a:xfrm>
                <a:off x="3914775" y="2144713"/>
                <a:ext cx="4700588" cy="322262"/>
              </a:xfrm>
              <a:custGeom>
                <a:avLst/>
                <a:gdLst>
                  <a:gd name="T0" fmla="*/ 2147483647 w 291"/>
                  <a:gd name="T1" fmla="*/ 2147483647 h 20"/>
                  <a:gd name="T2" fmla="*/ 2147483647 w 291"/>
                  <a:gd name="T3" fmla="*/ 2147483647 h 20"/>
                  <a:gd name="T4" fmla="*/ 2147483647 w 291"/>
                  <a:gd name="T5" fmla="*/ 0 h 20"/>
                  <a:gd name="T6" fmla="*/ 2147483647 w 291"/>
                  <a:gd name="T7" fmla="*/ 0 h 20"/>
                  <a:gd name="T8" fmla="*/ 2147483647 w 291"/>
                  <a:gd name="T9" fmla="*/ 2147483647 h 20"/>
                  <a:gd name="T10" fmla="*/ 0 w 291"/>
                  <a:gd name="T11" fmla="*/ 2147483647 h 20"/>
                  <a:gd name="T12" fmla="*/ 0 60000 65536"/>
                  <a:gd name="T13" fmla="*/ 0 60000 65536"/>
                  <a:gd name="T14" fmla="*/ 0 60000 65536"/>
                  <a:gd name="T15" fmla="*/ 0 60000 65536"/>
                  <a:gd name="T16" fmla="*/ 0 60000 65536"/>
                  <a:gd name="T17" fmla="*/ 0 60000 65536"/>
                  <a:gd name="T18" fmla="*/ 0 w 291"/>
                  <a:gd name="T19" fmla="*/ 0 h 20"/>
                  <a:gd name="T20" fmla="*/ 291 w 291"/>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91" h="20">
                    <a:moveTo>
                      <a:pt x="291" y="20"/>
                    </a:moveTo>
                    <a:lnTo>
                      <a:pt x="264" y="20"/>
                    </a:lnTo>
                    <a:lnTo>
                      <a:pt x="258" y="0"/>
                    </a:lnTo>
                    <a:lnTo>
                      <a:pt x="21" y="0"/>
                    </a:lnTo>
                    <a:lnTo>
                      <a:pt x="15" y="20"/>
                    </a:lnTo>
                    <a:lnTo>
                      <a:pt x="0" y="20"/>
                    </a:lnTo>
                  </a:path>
                </a:pathLst>
              </a:cu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nvGrpSpPr>
              <p:cNvPr id="15372" name="Group 37"/>
              <p:cNvGrpSpPr>
                <a:grpSpLocks/>
              </p:cNvGrpSpPr>
              <p:nvPr/>
            </p:nvGrpSpPr>
            <p:grpSpPr bwMode="auto">
              <a:xfrm>
                <a:off x="4222750" y="3808419"/>
                <a:ext cx="3875088" cy="312738"/>
                <a:chOff x="1798" y="2441"/>
                <a:chExt cx="2441" cy="197"/>
              </a:xfrm>
            </p:grpSpPr>
            <p:sp>
              <p:nvSpPr>
                <p:cNvPr id="15397" name="Rectangle 12"/>
                <p:cNvSpPr>
                  <a:spLocks noChangeArrowheads="1"/>
                </p:cNvSpPr>
                <p:nvPr/>
              </p:nvSpPr>
              <p:spPr bwMode="auto">
                <a:xfrm>
                  <a:off x="2845" y="2522"/>
                  <a:ext cx="41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Bus cycle</a:t>
                  </a:r>
                  <a:endParaRPr lang="en-US" altLang="en-US" sz="2400">
                    <a:latin typeface="Constantia" panose="02030602050306030303" pitchFamily="18" charset="0"/>
                  </a:endParaRPr>
                </a:p>
              </p:txBody>
            </p:sp>
            <p:sp>
              <p:nvSpPr>
                <p:cNvPr id="15398" name="Freeform 13"/>
                <p:cNvSpPr>
                  <a:spLocks/>
                </p:cNvSpPr>
                <p:nvPr/>
              </p:nvSpPr>
              <p:spPr bwMode="auto">
                <a:xfrm>
                  <a:off x="1798" y="2441"/>
                  <a:ext cx="61" cy="30"/>
                </a:xfrm>
                <a:custGeom>
                  <a:avLst/>
                  <a:gdLst>
                    <a:gd name="T0" fmla="*/ 2147483647 w 6"/>
                    <a:gd name="T1" fmla="*/ 0 h 3"/>
                    <a:gd name="T2" fmla="*/ 0 w 6"/>
                    <a:gd name="T3" fmla="*/ 2147483647 h 3"/>
                    <a:gd name="T4" fmla="*/ 2147483647 w 6"/>
                    <a:gd name="T5" fmla="*/ 2147483647 h 3"/>
                    <a:gd name="T6" fmla="*/ 2147483647 w 6"/>
                    <a:gd name="T7" fmla="*/ 2147483647 h 3"/>
                    <a:gd name="T8" fmla="*/ 214748364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99" name="Freeform 14"/>
                <p:cNvSpPr>
                  <a:spLocks/>
                </p:cNvSpPr>
                <p:nvPr/>
              </p:nvSpPr>
              <p:spPr bwMode="auto">
                <a:xfrm>
                  <a:off x="1798" y="2441"/>
                  <a:ext cx="61" cy="30"/>
                </a:xfrm>
                <a:custGeom>
                  <a:avLst/>
                  <a:gdLst>
                    <a:gd name="T0" fmla="*/ 61 w 61"/>
                    <a:gd name="T1" fmla="*/ 0 h 30"/>
                    <a:gd name="T2" fmla="*/ 0 w 61"/>
                    <a:gd name="T3" fmla="*/ 20 h 30"/>
                    <a:gd name="T4" fmla="*/ 61 w 61"/>
                    <a:gd name="T5" fmla="*/ 30 h 30"/>
                    <a:gd name="T6" fmla="*/ 61 w 61"/>
                    <a:gd name="T7" fmla="*/ 20 h 30"/>
                    <a:gd name="T8" fmla="*/ 61 w 61"/>
                    <a:gd name="T9" fmla="*/ 0 h 30"/>
                    <a:gd name="T10" fmla="*/ 0 60000 65536"/>
                    <a:gd name="T11" fmla="*/ 0 60000 65536"/>
                    <a:gd name="T12" fmla="*/ 0 60000 65536"/>
                    <a:gd name="T13" fmla="*/ 0 60000 65536"/>
                    <a:gd name="T14" fmla="*/ 0 60000 65536"/>
                    <a:gd name="T15" fmla="*/ 0 w 61"/>
                    <a:gd name="T16" fmla="*/ 0 h 30"/>
                    <a:gd name="T17" fmla="*/ 61 w 61"/>
                    <a:gd name="T18" fmla="*/ 30 h 30"/>
                  </a:gdLst>
                  <a:ahLst/>
                  <a:cxnLst>
                    <a:cxn ang="T10">
                      <a:pos x="T0" y="T1"/>
                    </a:cxn>
                    <a:cxn ang="T11">
                      <a:pos x="T2" y="T3"/>
                    </a:cxn>
                    <a:cxn ang="T12">
                      <a:pos x="T4" y="T5"/>
                    </a:cxn>
                    <a:cxn ang="T13">
                      <a:pos x="T6" y="T7"/>
                    </a:cxn>
                    <a:cxn ang="T14">
                      <a:pos x="T8" y="T9"/>
                    </a:cxn>
                  </a:cxnLst>
                  <a:rect l="T15" t="T16" r="T17" b="T18"/>
                  <a:pathLst>
                    <a:path w="61" h="30">
                      <a:moveTo>
                        <a:pt x="61" y="0"/>
                      </a:moveTo>
                      <a:lnTo>
                        <a:pt x="0" y="20"/>
                      </a:lnTo>
                      <a:lnTo>
                        <a:pt x="61" y="30"/>
                      </a:lnTo>
                      <a:lnTo>
                        <a:pt x="61" y="20"/>
                      </a:lnTo>
                      <a:lnTo>
                        <a:pt x="61"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400" name="Freeform 15"/>
                <p:cNvSpPr>
                  <a:spLocks/>
                </p:cNvSpPr>
                <p:nvPr/>
              </p:nvSpPr>
              <p:spPr bwMode="auto">
                <a:xfrm>
                  <a:off x="4178" y="2441"/>
                  <a:ext cx="61" cy="30"/>
                </a:xfrm>
                <a:custGeom>
                  <a:avLst/>
                  <a:gdLst>
                    <a:gd name="T0" fmla="*/ 0 w 6"/>
                    <a:gd name="T1" fmla="*/ 2147483647 h 3"/>
                    <a:gd name="T2" fmla="*/ 2147483647 w 6"/>
                    <a:gd name="T3" fmla="*/ 2147483647 h 3"/>
                    <a:gd name="T4" fmla="*/ 0 w 6"/>
                    <a:gd name="T5" fmla="*/ 0 h 3"/>
                    <a:gd name="T6" fmla="*/ 0 w 6"/>
                    <a:gd name="T7" fmla="*/ 2147483647 h 3"/>
                    <a:gd name="T8" fmla="*/ 0 w 6"/>
                    <a:gd name="T9" fmla="*/ 214748364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401" name="Freeform 16"/>
                <p:cNvSpPr>
                  <a:spLocks/>
                </p:cNvSpPr>
                <p:nvPr/>
              </p:nvSpPr>
              <p:spPr bwMode="auto">
                <a:xfrm>
                  <a:off x="4178" y="2441"/>
                  <a:ext cx="61" cy="30"/>
                </a:xfrm>
                <a:custGeom>
                  <a:avLst/>
                  <a:gdLst>
                    <a:gd name="T0" fmla="*/ 0 w 61"/>
                    <a:gd name="T1" fmla="*/ 30 h 30"/>
                    <a:gd name="T2" fmla="*/ 61 w 61"/>
                    <a:gd name="T3" fmla="*/ 20 h 30"/>
                    <a:gd name="T4" fmla="*/ 0 w 61"/>
                    <a:gd name="T5" fmla="*/ 0 h 30"/>
                    <a:gd name="T6" fmla="*/ 0 w 61"/>
                    <a:gd name="T7" fmla="*/ 20 h 30"/>
                    <a:gd name="T8" fmla="*/ 0 w 61"/>
                    <a:gd name="T9" fmla="*/ 30 h 30"/>
                    <a:gd name="T10" fmla="*/ 0 60000 65536"/>
                    <a:gd name="T11" fmla="*/ 0 60000 65536"/>
                    <a:gd name="T12" fmla="*/ 0 60000 65536"/>
                    <a:gd name="T13" fmla="*/ 0 60000 65536"/>
                    <a:gd name="T14" fmla="*/ 0 60000 65536"/>
                    <a:gd name="T15" fmla="*/ 0 w 61"/>
                    <a:gd name="T16" fmla="*/ 0 h 30"/>
                    <a:gd name="T17" fmla="*/ 61 w 61"/>
                    <a:gd name="T18" fmla="*/ 30 h 30"/>
                  </a:gdLst>
                  <a:ahLst/>
                  <a:cxnLst>
                    <a:cxn ang="T10">
                      <a:pos x="T0" y="T1"/>
                    </a:cxn>
                    <a:cxn ang="T11">
                      <a:pos x="T2" y="T3"/>
                    </a:cxn>
                    <a:cxn ang="T12">
                      <a:pos x="T4" y="T5"/>
                    </a:cxn>
                    <a:cxn ang="T13">
                      <a:pos x="T6" y="T7"/>
                    </a:cxn>
                    <a:cxn ang="T14">
                      <a:pos x="T8" y="T9"/>
                    </a:cxn>
                  </a:cxnLst>
                  <a:rect l="T15" t="T16" r="T17" b="T18"/>
                  <a:pathLst>
                    <a:path w="61" h="30">
                      <a:moveTo>
                        <a:pt x="0" y="30"/>
                      </a:moveTo>
                      <a:lnTo>
                        <a:pt x="61" y="20"/>
                      </a:lnTo>
                      <a:lnTo>
                        <a:pt x="0" y="0"/>
                      </a:lnTo>
                      <a:lnTo>
                        <a:pt x="0" y="20"/>
                      </a:lnTo>
                      <a:lnTo>
                        <a:pt x="0" y="3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402" name="Line 17"/>
                <p:cNvSpPr>
                  <a:spLocks noChangeShapeType="1"/>
                </p:cNvSpPr>
                <p:nvPr/>
              </p:nvSpPr>
              <p:spPr bwMode="auto">
                <a:xfrm flipH="1">
                  <a:off x="1869" y="2461"/>
                  <a:ext cx="2309"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5373" name="Rectangle 18"/>
              <p:cNvSpPr>
                <a:spLocks noChangeArrowheads="1"/>
              </p:cNvSpPr>
              <p:nvPr/>
            </p:nvSpPr>
            <p:spPr bwMode="auto">
              <a:xfrm>
                <a:off x="3511551" y="3016250"/>
                <a:ext cx="3238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Data</a:t>
                </a:r>
                <a:endParaRPr lang="en-US" altLang="en-US" sz="2400">
                  <a:latin typeface="Constantia" panose="02030602050306030303" pitchFamily="18" charset="0"/>
                </a:endParaRPr>
              </a:p>
            </p:txBody>
          </p:sp>
          <p:sp>
            <p:nvSpPr>
              <p:cNvPr id="15374" name="Rectangle 19"/>
              <p:cNvSpPr>
                <a:spLocks noChangeArrowheads="1"/>
              </p:cNvSpPr>
              <p:nvPr/>
            </p:nvSpPr>
            <p:spPr bwMode="auto">
              <a:xfrm>
                <a:off x="3205164" y="1368425"/>
                <a:ext cx="6572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Bus clock</a:t>
                </a:r>
                <a:endParaRPr lang="en-US" altLang="en-US" sz="2400">
                  <a:latin typeface="Constantia" panose="02030602050306030303" pitchFamily="18" charset="0"/>
                </a:endParaRPr>
              </a:p>
            </p:txBody>
          </p:sp>
          <p:sp>
            <p:nvSpPr>
              <p:cNvPr id="15375" name="Rectangle 20"/>
              <p:cNvSpPr>
                <a:spLocks noChangeArrowheads="1"/>
              </p:cNvSpPr>
              <p:nvPr/>
            </p:nvSpPr>
            <p:spPr bwMode="auto">
              <a:xfrm>
                <a:off x="3205164" y="2273300"/>
                <a:ext cx="6732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command</a:t>
                </a:r>
                <a:endParaRPr lang="en-US" altLang="en-US" sz="2400">
                  <a:latin typeface="Constantia" panose="02030602050306030303" pitchFamily="18" charset="0"/>
                </a:endParaRPr>
              </a:p>
            </p:txBody>
          </p:sp>
          <p:sp>
            <p:nvSpPr>
              <p:cNvPr id="15376" name="Rectangle 21"/>
              <p:cNvSpPr>
                <a:spLocks noChangeArrowheads="1"/>
              </p:cNvSpPr>
              <p:nvPr/>
            </p:nvSpPr>
            <p:spPr bwMode="auto">
              <a:xfrm>
                <a:off x="3059114" y="2111375"/>
                <a:ext cx="8608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Address and</a:t>
                </a:r>
                <a:endParaRPr lang="en-US" altLang="en-US" sz="2400">
                  <a:latin typeface="Constantia" panose="02030602050306030303" pitchFamily="18" charset="0"/>
                </a:endParaRPr>
              </a:p>
            </p:txBody>
          </p:sp>
          <p:sp>
            <p:nvSpPr>
              <p:cNvPr id="15377" name="Freeform 22"/>
              <p:cNvSpPr>
                <a:spLocks/>
              </p:cNvSpPr>
              <p:nvPr/>
            </p:nvSpPr>
            <p:spPr bwMode="auto">
              <a:xfrm>
                <a:off x="3995739" y="1304925"/>
                <a:ext cx="4619625" cy="323850"/>
              </a:xfrm>
              <a:custGeom>
                <a:avLst/>
                <a:gdLst>
                  <a:gd name="T0" fmla="*/ 2147483647 w 286"/>
                  <a:gd name="T1" fmla="*/ 2147483647 h 20"/>
                  <a:gd name="T2" fmla="*/ 2147483647 w 286"/>
                  <a:gd name="T3" fmla="*/ 2147483647 h 20"/>
                  <a:gd name="T4" fmla="*/ 2147483647 w 286"/>
                  <a:gd name="T5" fmla="*/ 2147483647 h 20"/>
                  <a:gd name="T6" fmla="*/ 2147483647 w 286"/>
                  <a:gd name="T7" fmla="*/ 2147483647 h 20"/>
                  <a:gd name="T8" fmla="*/ 2147483647 w 286"/>
                  <a:gd name="T9" fmla="*/ 2147483647 h 20"/>
                  <a:gd name="T10" fmla="*/ 2147483647 w 286"/>
                  <a:gd name="T11" fmla="*/ 0 h 20"/>
                  <a:gd name="T12" fmla="*/ 2147483647 w 286"/>
                  <a:gd name="T13" fmla="*/ 2147483647 h 20"/>
                  <a:gd name="T14" fmla="*/ 0 w 286"/>
                  <a:gd name="T15" fmla="*/ 2147483647 h 20"/>
                  <a:gd name="T16" fmla="*/ 0 60000 65536"/>
                  <a:gd name="T17" fmla="*/ 0 60000 65536"/>
                  <a:gd name="T18" fmla="*/ 0 60000 65536"/>
                  <a:gd name="T19" fmla="*/ 0 60000 65536"/>
                  <a:gd name="T20" fmla="*/ 0 60000 65536"/>
                  <a:gd name="T21" fmla="*/ 0 60000 65536"/>
                  <a:gd name="T22" fmla="*/ 0 60000 65536"/>
                  <a:gd name="T23" fmla="*/ 0 60000 65536"/>
                  <a:gd name="T24" fmla="*/ 0 w 286"/>
                  <a:gd name="T25" fmla="*/ 0 h 20"/>
                  <a:gd name="T26" fmla="*/ 286 w 286"/>
                  <a:gd name="T27" fmla="*/ 20 h 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6" h="20">
                    <a:moveTo>
                      <a:pt x="286" y="1"/>
                    </a:moveTo>
                    <a:lnTo>
                      <a:pt x="256" y="1"/>
                    </a:lnTo>
                    <a:lnTo>
                      <a:pt x="256" y="20"/>
                    </a:lnTo>
                    <a:lnTo>
                      <a:pt x="134" y="20"/>
                    </a:lnTo>
                    <a:lnTo>
                      <a:pt x="134" y="1"/>
                    </a:lnTo>
                    <a:lnTo>
                      <a:pt x="13" y="0"/>
                    </a:lnTo>
                    <a:lnTo>
                      <a:pt x="13" y="20"/>
                    </a:lnTo>
                    <a:lnTo>
                      <a:pt x="0" y="20"/>
                    </a:lnTo>
                  </a:path>
                </a:pathLst>
              </a:custGeom>
              <a:noFill/>
              <a:ln w="1587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78" name="Rectangle 23"/>
              <p:cNvSpPr>
                <a:spLocks noChangeArrowheads="1"/>
              </p:cNvSpPr>
              <p:nvPr/>
            </p:nvSpPr>
            <p:spPr bwMode="auto">
              <a:xfrm>
                <a:off x="4286250" y="3532188"/>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i="1">
                    <a:solidFill>
                      <a:srgbClr val="000000"/>
                    </a:solidFill>
                    <a:latin typeface="Nimbus Roman No9 L"/>
                  </a:rPr>
                  <a:t>t</a:t>
                </a:r>
                <a:endParaRPr lang="en-US" altLang="en-US" sz="2400">
                  <a:latin typeface="Constantia" panose="02030602050306030303" pitchFamily="18" charset="0"/>
                </a:endParaRPr>
              </a:p>
            </p:txBody>
          </p:sp>
          <p:sp>
            <p:nvSpPr>
              <p:cNvPr id="15379" name="Rectangle 24"/>
              <p:cNvSpPr>
                <a:spLocks noChangeArrowheads="1"/>
              </p:cNvSpPr>
              <p:nvPr/>
            </p:nvSpPr>
            <p:spPr bwMode="auto">
              <a:xfrm>
                <a:off x="4335463" y="3598864"/>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solidFill>
                      <a:srgbClr val="000000"/>
                    </a:solidFill>
                    <a:latin typeface="Nimbus Roman No9 L"/>
                  </a:rPr>
                  <a:t>0</a:t>
                </a:r>
                <a:endParaRPr lang="en-US" altLang="en-US" sz="2400">
                  <a:latin typeface="Constantia" panose="02030602050306030303" pitchFamily="18" charset="0"/>
                </a:endParaRPr>
              </a:p>
            </p:txBody>
          </p:sp>
          <p:sp>
            <p:nvSpPr>
              <p:cNvPr id="15380" name="Rectangle 25"/>
              <p:cNvSpPr>
                <a:spLocks noChangeArrowheads="1"/>
              </p:cNvSpPr>
              <p:nvPr/>
            </p:nvSpPr>
            <p:spPr bwMode="auto">
              <a:xfrm>
                <a:off x="6111875" y="3532188"/>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i="1">
                    <a:solidFill>
                      <a:srgbClr val="000000"/>
                    </a:solidFill>
                    <a:latin typeface="Nimbus Roman No9 L"/>
                  </a:rPr>
                  <a:t>t</a:t>
                </a:r>
                <a:endParaRPr lang="en-US" altLang="en-US" sz="2400">
                  <a:latin typeface="Constantia" panose="02030602050306030303" pitchFamily="18" charset="0"/>
                </a:endParaRPr>
              </a:p>
            </p:txBody>
          </p:sp>
          <p:sp>
            <p:nvSpPr>
              <p:cNvPr id="15381" name="Rectangle 26"/>
              <p:cNvSpPr>
                <a:spLocks noChangeArrowheads="1"/>
              </p:cNvSpPr>
              <p:nvPr/>
            </p:nvSpPr>
            <p:spPr bwMode="auto">
              <a:xfrm>
                <a:off x="6143625" y="3598864"/>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solidFill>
                      <a:srgbClr val="000000"/>
                    </a:solidFill>
                    <a:latin typeface="Nimbus Roman No9 L"/>
                  </a:rPr>
                  <a:t>1</a:t>
                </a:r>
                <a:endParaRPr lang="en-US" altLang="en-US" sz="2400">
                  <a:latin typeface="Constantia" panose="02030602050306030303" pitchFamily="18" charset="0"/>
                </a:endParaRPr>
              </a:p>
            </p:txBody>
          </p:sp>
          <p:sp>
            <p:nvSpPr>
              <p:cNvPr id="15382" name="Rectangle 27"/>
              <p:cNvSpPr>
                <a:spLocks noChangeArrowheads="1"/>
              </p:cNvSpPr>
              <p:nvPr/>
            </p:nvSpPr>
            <p:spPr bwMode="auto">
              <a:xfrm>
                <a:off x="8228013" y="3532188"/>
                <a:ext cx="432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i="1">
                    <a:solidFill>
                      <a:srgbClr val="000000"/>
                    </a:solidFill>
                    <a:latin typeface="Nimbus Roman No9 L"/>
                  </a:rPr>
                  <a:t>t</a:t>
                </a:r>
                <a:endParaRPr lang="en-US" altLang="en-US" sz="2400">
                  <a:latin typeface="Constantia" panose="02030602050306030303" pitchFamily="18" charset="0"/>
                </a:endParaRPr>
              </a:p>
            </p:txBody>
          </p:sp>
          <p:sp>
            <p:nvSpPr>
              <p:cNvPr id="15383" name="Rectangle 28"/>
              <p:cNvSpPr>
                <a:spLocks noChangeArrowheads="1"/>
              </p:cNvSpPr>
              <p:nvPr/>
            </p:nvSpPr>
            <p:spPr bwMode="auto">
              <a:xfrm>
                <a:off x="8275638" y="3598864"/>
                <a:ext cx="6412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900">
                    <a:solidFill>
                      <a:srgbClr val="000000"/>
                    </a:solidFill>
                    <a:latin typeface="Nimbus Roman No9 L"/>
                  </a:rPr>
                  <a:t>2</a:t>
                </a:r>
                <a:endParaRPr lang="en-US" altLang="en-US" sz="2400">
                  <a:latin typeface="Constantia" panose="02030602050306030303" pitchFamily="18" charset="0"/>
                </a:endParaRPr>
              </a:p>
            </p:txBody>
          </p:sp>
          <p:grpSp>
            <p:nvGrpSpPr>
              <p:cNvPr id="15384" name="Group 34"/>
              <p:cNvGrpSpPr>
                <a:grpSpLocks/>
              </p:cNvGrpSpPr>
              <p:nvPr/>
            </p:nvGrpSpPr>
            <p:grpSpPr bwMode="auto">
              <a:xfrm>
                <a:off x="7516810" y="1095379"/>
                <a:ext cx="974724" cy="184151"/>
                <a:chOff x="3873" y="760"/>
                <a:chExt cx="614" cy="116"/>
              </a:xfrm>
            </p:grpSpPr>
            <p:sp>
              <p:nvSpPr>
                <p:cNvPr id="15392" name="Freeform 29"/>
                <p:cNvSpPr>
                  <a:spLocks/>
                </p:cNvSpPr>
                <p:nvPr/>
              </p:nvSpPr>
              <p:spPr bwMode="auto">
                <a:xfrm>
                  <a:off x="4158" y="821"/>
                  <a:ext cx="61" cy="31"/>
                </a:xfrm>
                <a:custGeom>
                  <a:avLst/>
                  <a:gdLst>
                    <a:gd name="T0" fmla="*/ 0 w 6"/>
                    <a:gd name="T1" fmla="*/ 2147483647 h 3"/>
                    <a:gd name="T2" fmla="*/ 2147483647 w 6"/>
                    <a:gd name="T3" fmla="*/ 2147483647 h 3"/>
                    <a:gd name="T4" fmla="*/ 0 w 6"/>
                    <a:gd name="T5" fmla="*/ 0 h 3"/>
                    <a:gd name="T6" fmla="*/ 0 w 6"/>
                    <a:gd name="T7" fmla="*/ 2147483647 h 3"/>
                    <a:gd name="T8" fmla="*/ 0 w 6"/>
                    <a:gd name="T9" fmla="*/ 2147483647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1"/>
                      </a:lnTo>
                      <a:lnTo>
                        <a:pt x="0" y="0"/>
                      </a:lnTo>
                      <a:lnTo>
                        <a:pt x="0" y="1"/>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93" name="Freeform 30"/>
                <p:cNvSpPr>
                  <a:spLocks/>
                </p:cNvSpPr>
                <p:nvPr/>
              </p:nvSpPr>
              <p:spPr bwMode="auto">
                <a:xfrm>
                  <a:off x="4158" y="821"/>
                  <a:ext cx="61" cy="31"/>
                </a:xfrm>
                <a:custGeom>
                  <a:avLst/>
                  <a:gdLst>
                    <a:gd name="T0" fmla="*/ 0 w 61"/>
                    <a:gd name="T1" fmla="*/ 31 h 31"/>
                    <a:gd name="T2" fmla="*/ 61 w 61"/>
                    <a:gd name="T3" fmla="*/ 10 h 31"/>
                    <a:gd name="T4" fmla="*/ 0 w 61"/>
                    <a:gd name="T5" fmla="*/ 0 h 31"/>
                    <a:gd name="T6" fmla="*/ 0 w 61"/>
                    <a:gd name="T7" fmla="*/ 10 h 31"/>
                    <a:gd name="T8" fmla="*/ 0 w 61"/>
                    <a:gd name="T9" fmla="*/ 31 h 31"/>
                    <a:gd name="T10" fmla="*/ 0 60000 65536"/>
                    <a:gd name="T11" fmla="*/ 0 60000 65536"/>
                    <a:gd name="T12" fmla="*/ 0 60000 65536"/>
                    <a:gd name="T13" fmla="*/ 0 60000 65536"/>
                    <a:gd name="T14" fmla="*/ 0 60000 65536"/>
                    <a:gd name="T15" fmla="*/ 0 w 61"/>
                    <a:gd name="T16" fmla="*/ 0 h 31"/>
                    <a:gd name="T17" fmla="*/ 61 w 61"/>
                    <a:gd name="T18" fmla="*/ 31 h 31"/>
                  </a:gdLst>
                  <a:ahLst/>
                  <a:cxnLst>
                    <a:cxn ang="T10">
                      <a:pos x="T0" y="T1"/>
                    </a:cxn>
                    <a:cxn ang="T11">
                      <a:pos x="T2" y="T3"/>
                    </a:cxn>
                    <a:cxn ang="T12">
                      <a:pos x="T4" y="T5"/>
                    </a:cxn>
                    <a:cxn ang="T13">
                      <a:pos x="T6" y="T7"/>
                    </a:cxn>
                    <a:cxn ang="T14">
                      <a:pos x="T8" y="T9"/>
                    </a:cxn>
                  </a:cxnLst>
                  <a:rect l="T15" t="T16" r="T17" b="T18"/>
                  <a:pathLst>
                    <a:path w="61" h="31">
                      <a:moveTo>
                        <a:pt x="0" y="31"/>
                      </a:moveTo>
                      <a:lnTo>
                        <a:pt x="61" y="10"/>
                      </a:lnTo>
                      <a:lnTo>
                        <a:pt x="0" y="0"/>
                      </a:lnTo>
                      <a:lnTo>
                        <a:pt x="0" y="10"/>
                      </a:lnTo>
                      <a:lnTo>
                        <a:pt x="0" y="3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94" name="Line 31"/>
                <p:cNvSpPr>
                  <a:spLocks noChangeShapeType="1"/>
                </p:cNvSpPr>
                <p:nvPr/>
              </p:nvSpPr>
              <p:spPr bwMode="auto">
                <a:xfrm flipH="1">
                  <a:off x="3873" y="831"/>
                  <a:ext cx="28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395" name="Rectangle 32"/>
                <p:cNvSpPr>
                  <a:spLocks noChangeArrowheads="1"/>
                </p:cNvSpPr>
                <p:nvPr/>
              </p:nvSpPr>
              <p:spPr bwMode="auto">
                <a:xfrm>
                  <a:off x="4270" y="760"/>
                  <a:ext cx="6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T</a:t>
                  </a:r>
                  <a:endParaRPr lang="en-US" altLang="en-US" sz="2400">
                    <a:latin typeface="Constantia" panose="02030602050306030303" pitchFamily="18" charset="0"/>
                  </a:endParaRPr>
                </a:p>
              </p:txBody>
            </p:sp>
            <p:sp>
              <p:nvSpPr>
                <p:cNvPr id="15396" name="Rectangle 33"/>
                <p:cNvSpPr>
                  <a:spLocks noChangeArrowheads="1"/>
                </p:cNvSpPr>
                <p:nvPr/>
              </p:nvSpPr>
              <p:spPr bwMode="auto">
                <a:xfrm>
                  <a:off x="4331" y="760"/>
                  <a:ext cx="15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a:rPr>
                    <a:t>ime</a:t>
                  </a:r>
                  <a:endParaRPr lang="en-US" altLang="en-US" sz="2400">
                    <a:latin typeface="Constantia" panose="02030602050306030303" pitchFamily="18" charset="0"/>
                  </a:endParaRPr>
                </a:p>
              </p:txBody>
            </p:sp>
          </p:grpSp>
          <p:sp>
            <p:nvSpPr>
              <p:cNvPr id="15386" name="Text Box 39"/>
              <p:cNvSpPr txBox="1">
                <a:spLocks noChangeArrowheads="1"/>
              </p:cNvSpPr>
              <p:nvPr/>
            </p:nvSpPr>
            <p:spPr bwMode="auto">
              <a:xfrm>
                <a:off x="4908550" y="4184650"/>
                <a:ext cx="2179638" cy="584200"/>
              </a:xfrm>
              <a:prstGeom prst="rect">
                <a:avLst/>
              </a:prstGeom>
              <a:solidFill>
                <a:srgbClr val="DDDDD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dirty="0">
                    <a:latin typeface="Candara" panose="020E0502030303020204" pitchFamily="34" charset="0"/>
                  </a:rPr>
                  <a:t>Addressed slave places</a:t>
                </a:r>
              </a:p>
              <a:p>
                <a:pPr algn="ctr" eaLnBrk="1" hangingPunct="1"/>
                <a:r>
                  <a:rPr lang="en-US" altLang="en-US" sz="1600" dirty="0">
                    <a:latin typeface="Candara" panose="020E0502030303020204" pitchFamily="34" charset="0"/>
                  </a:rPr>
                  <a:t>data on the data lines</a:t>
                </a:r>
              </a:p>
            </p:txBody>
          </p:sp>
          <p:sp>
            <p:nvSpPr>
              <p:cNvPr id="15388" name="Freeform 42"/>
              <p:cNvSpPr>
                <a:spLocks/>
              </p:cNvSpPr>
              <p:nvPr/>
            </p:nvSpPr>
            <p:spPr bwMode="auto">
              <a:xfrm>
                <a:off x="3005138" y="3732214"/>
                <a:ext cx="1200150" cy="200025"/>
              </a:xfrm>
              <a:custGeom>
                <a:avLst/>
                <a:gdLst>
                  <a:gd name="T0" fmla="*/ 0 w 756"/>
                  <a:gd name="T1" fmla="*/ 2147483647 h 126"/>
                  <a:gd name="T2" fmla="*/ 2147483647 w 756"/>
                  <a:gd name="T3" fmla="*/ 2147483647 h 126"/>
                  <a:gd name="T4" fmla="*/ 2147483647 w 756"/>
                  <a:gd name="T5" fmla="*/ 2147483647 h 126"/>
                  <a:gd name="T6" fmla="*/ 0 60000 65536"/>
                  <a:gd name="T7" fmla="*/ 0 60000 65536"/>
                  <a:gd name="T8" fmla="*/ 0 60000 65536"/>
                  <a:gd name="T9" fmla="*/ 0 w 756"/>
                  <a:gd name="T10" fmla="*/ 0 h 126"/>
                  <a:gd name="T11" fmla="*/ 756 w 756"/>
                  <a:gd name="T12" fmla="*/ 126 h 126"/>
                </a:gdLst>
                <a:ahLst/>
                <a:cxnLst>
                  <a:cxn ang="T6">
                    <a:pos x="T0" y="T1"/>
                  </a:cxn>
                  <a:cxn ang="T7">
                    <a:pos x="T2" y="T3"/>
                  </a:cxn>
                  <a:cxn ang="T8">
                    <a:pos x="T4" y="T5"/>
                  </a:cxn>
                </a:cxnLst>
                <a:rect l="T9" t="T10" r="T11" b="T12"/>
                <a:pathLst>
                  <a:path w="756" h="126">
                    <a:moveTo>
                      <a:pt x="0" y="126"/>
                    </a:moveTo>
                    <a:cubicBezTo>
                      <a:pt x="159" y="70"/>
                      <a:pt x="319" y="14"/>
                      <a:pt x="445" y="7"/>
                    </a:cubicBezTo>
                    <a:cubicBezTo>
                      <a:pt x="571" y="0"/>
                      <a:pt x="663" y="40"/>
                      <a:pt x="756" y="81"/>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89" name="Freeform 43"/>
              <p:cNvSpPr>
                <a:spLocks/>
              </p:cNvSpPr>
              <p:nvPr/>
            </p:nvSpPr>
            <p:spPr bwMode="auto">
              <a:xfrm>
                <a:off x="5416551" y="3425826"/>
                <a:ext cx="728663" cy="765175"/>
              </a:xfrm>
              <a:custGeom>
                <a:avLst/>
                <a:gdLst>
                  <a:gd name="T0" fmla="*/ 0 w 459"/>
                  <a:gd name="T1" fmla="*/ 2147483647 h 482"/>
                  <a:gd name="T2" fmla="*/ 2147483647 w 459"/>
                  <a:gd name="T3" fmla="*/ 2147483647 h 482"/>
                  <a:gd name="T4" fmla="*/ 2147483647 w 459"/>
                  <a:gd name="T5" fmla="*/ 0 h 482"/>
                  <a:gd name="T6" fmla="*/ 0 60000 65536"/>
                  <a:gd name="T7" fmla="*/ 0 60000 65536"/>
                  <a:gd name="T8" fmla="*/ 0 60000 65536"/>
                  <a:gd name="T9" fmla="*/ 0 w 459"/>
                  <a:gd name="T10" fmla="*/ 0 h 482"/>
                  <a:gd name="T11" fmla="*/ 459 w 459"/>
                  <a:gd name="T12" fmla="*/ 482 h 482"/>
                </a:gdLst>
                <a:ahLst/>
                <a:cxnLst>
                  <a:cxn ang="T6">
                    <a:pos x="T0" y="T1"/>
                  </a:cxn>
                  <a:cxn ang="T7">
                    <a:pos x="T2" y="T3"/>
                  </a:cxn>
                  <a:cxn ang="T8">
                    <a:pos x="T4" y="T5"/>
                  </a:cxn>
                </a:cxnLst>
                <a:rect l="T9" t="T10" r="T11" b="T12"/>
                <a:pathLst>
                  <a:path w="459" h="482">
                    <a:moveTo>
                      <a:pt x="0" y="482"/>
                    </a:moveTo>
                    <a:cubicBezTo>
                      <a:pt x="58" y="325"/>
                      <a:pt x="116" y="169"/>
                      <a:pt x="192" y="89"/>
                    </a:cubicBezTo>
                    <a:cubicBezTo>
                      <a:pt x="268" y="9"/>
                      <a:pt x="414" y="15"/>
                      <a:pt x="459" y="0"/>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390" name="Freeform 44"/>
              <p:cNvSpPr>
                <a:spLocks/>
              </p:cNvSpPr>
              <p:nvPr/>
            </p:nvSpPr>
            <p:spPr bwMode="auto">
              <a:xfrm>
                <a:off x="8143875" y="3719514"/>
                <a:ext cx="776288" cy="752475"/>
              </a:xfrm>
              <a:custGeom>
                <a:avLst/>
                <a:gdLst>
                  <a:gd name="T0" fmla="*/ 2147483647 w 489"/>
                  <a:gd name="T1" fmla="*/ 2147483647 h 474"/>
                  <a:gd name="T2" fmla="*/ 2147483647 w 489"/>
                  <a:gd name="T3" fmla="*/ 2147483647 h 474"/>
                  <a:gd name="T4" fmla="*/ 0 w 489"/>
                  <a:gd name="T5" fmla="*/ 2147483647 h 474"/>
                  <a:gd name="T6" fmla="*/ 0 60000 65536"/>
                  <a:gd name="T7" fmla="*/ 0 60000 65536"/>
                  <a:gd name="T8" fmla="*/ 0 60000 65536"/>
                  <a:gd name="T9" fmla="*/ 0 w 489"/>
                  <a:gd name="T10" fmla="*/ 0 h 474"/>
                  <a:gd name="T11" fmla="*/ 489 w 489"/>
                  <a:gd name="T12" fmla="*/ 474 h 474"/>
                </a:gdLst>
                <a:ahLst/>
                <a:cxnLst>
                  <a:cxn ang="T6">
                    <a:pos x="T0" y="T1"/>
                  </a:cxn>
                  <a:cxn ang="T7">
                    <a:pos x="T2" y="T3"/>
                  </a:cxn>
                  <a:cxn ang="T8">
                    <a:pos x="T4" y="T5"/>
                  </a:cxn>
                </a:cxnLst>
                <a:rect l="T9" t="T10" r="T11" b="T12"/>
                <a:pathLst>
                  <a:path w="489" h="474">
                    <a:moveTo>
                      <a:pt x="489" y="474"/>
                    </a:moveTo>
                    <a:cubicBezTo>
                      <a:pt x="377" y="304"/>
                      <a:pt x="266" y="134"/>
                      <a:pt x="185" y="67"/>
                    </a:cubicBezTo>
                    <a:cubicBezTo>
                      <a:pt x="104" y="0"/>
                      <a:pt x="52" y="37"/>
                      <a:pt x="0" y="74"/>
                    </a:cubicBezTo>
                  </a:path>
                </a:pathLst>
              </a:custGeom>
              <a:noFill/>
              <a:ln w="19050">
                <a:solidFill>
                  <a:srgbClr val="CC3300"/>
                </a:solidFill>
                <a:round/>
                <a:headEnd/>
                <a:tailEnd type="triangle" w="sm"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sp>
        <p:nvSpPr>
          <p:cNvPr id="15391" name="Text Box 45"/>
          <p:cNvSpPr txBox="1">
            <a:spLocks noChangeArrowheads="1"/>
          </p:cNvSpPr>
          <p:nvPr/>
        </p:nvSpPr>
        <p:spPr bwMode="auto">
          <a:xfrm>
            <a:off x="658906" y="5819904"/>
            <a:ext cx="111072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Char char="•"/>
            </a:pPr>
            <a:r>
              <a:rPr lang="en-US" altLang="en-US" i="1" dirty="0">
                <a:latin typeface="Constantia" panose="02030602050306030303" pitchFamily="18" charset="0"/>
              </a:rPr>
              <a:t>In case of a Write operation, the master places the data on the bus along with the </a:t>
            </a:r>
          </a:p>
          <a:p>
            <a:pPr eaLnBrk="1" hangingPunct="1"/>
            <a:r>
              <a:rPr lang="en-US" altLang="en-US" i="1" dirty="0">
                <a:latin typeface="Constantia" panose="02030602050306030303" pitchFamily="18" charset="0"/>
              </a:rPr>
              <a:t> address and commands at time t</a:t>
            </a:r>
            <a:r>
              <a:rPr lang="en-US" altLang="en-US" i="1" baseline="-25000" dirty="0">
                <a:latin typeface="Constantia" panose="02030602050306030303" pitchFamily="18" charset="0"/>
              </a:rPr>
              <a:t>0</a:t>
            </a:r>
            <a:r>
              <a:rPr lang="en-US" altLang="en-US" i="1" dirty="0">
                <a:latin typeface="Constantia" panose="02030602050306030303" pitchFamily="18" charset="0"/>
              </a:rPr>
              <a:t>.</a:t>
            </a:r>
          </a:p>
          <a:p>
            <a:pPr eaLnBrk="1" hangingPunct="1">
              <a:buFontTx/>
              <a:buChar char="•"/>
            </a:pPr>
            <a:r>
              <a:rPr lang="en-US" altLang="en-US" i="1" dirty="0">
                <a:latin typeface="Constantia" panose="02030602050306030303" pitchFamily="18" charset="0"/>
              </a:rPr>
              <a:t>The slave strobes the data into its input buffer at time t</a:t>
            </a:r>
            <a:r>
              <a:rPr lang="en-US" altLang="en-US" i="1" baseline="-25000" dirty="0">
                <a:latin typeface="Constantia" panose="02030602050306030303" pitchFamily="18" charset="0"/>
              </a:rPr>
              <a:t>2</a:t>
            </a:r>
            <a:r>
              <a:rPr lang="en-US" altLang="en-US" i="1" dirty="0">
                <a:latin typeface="Constantia" panose="02030602050306030303" pitchFamily="18" charset="0"/>
              </a:rPr>
              <a:t>.</a:t>
            </a:r>
          </a:p>
        </p:txBody>
      </p:sp>
    </p:spTree>
    <p:extLst>
      <p:ext uri="{BB962C8B-B14F-4D97-AF65-F5344CB8AC3E}">
        <p14:creationId xmlns:p14="http://schemas.microsoft.com/office/powerpoint/2010/main" val="1570739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4913</TotalTime>
  <Words>4452</Words>
  <Application>Microsoft Office PowerPoint</Application>
  <PresentationFormat>Widescreen</PresentationFormat>
  <Paragraphs>869</Paragraphs>
  <Slides>49</Slides>
  <Notes>0</Notes>
  <HiddenSlides>3</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Arial</vt:lpstr>
      <vt:lpstr>Balthazar</vt:lpstr>
      <vt:lpstr>Calibri</vt:lpstr>
      <vt:lpstr>Calibri Light</vt:lpstr>
      <vt:lpstr>Candara</vt:lpstr>
      <vt:lpstr>Century Schoolbook</vt:lpstr>
      <vt:lpstr>Comic Sans MS</vt:lpstr>
      <vt:lpstr>Computer Modern</vt:lpstr>
      <vt:lpstr>Constantia</vt:lpstr>
      <vt:lpstr>Nimbus Roman No9 L</vt:lpstr>
      <vt:lpstr>Nimbus Sans L</vt:lpstr>
      <vt:lpstr>Times New Roman</vt:lpstr>
      <vt:lpstr>Verdana</vt:lpstr>
      <vt:lpstr>Wingdings</vt:lpstr>
      <vt:lpstr>Wingdings 2</vt:lpstr>
      <vt:lpstr>Office Theme</vt:lpstr>
      <vt:lpstr>Bus Arbitration</vt:lpstr>
      <vt:lpstr>Bus Arbitration</vt:lpstr>
      <vt:lpstr>Centralized Arbitration</vt:lpstr>
      <vt:lpstr>DMA Controller 2 requests and Acquire bus</vt:lpstr>
      <vt:lpstr>Distributed Arbitration</vt:lpstr>
      <vt:lpstr>BUSES</vt:lpstr>
      <vt:lpstr>BUSES</vt:lpstr>
      <vt:lpstr>Synchronous bus</vt:lpstr>
      <vt:lpstr>Synchronous bus </vt:lpstr>
      <vt:lpstr>Synchronous bus </vt:lpstr>
      <vt:lpstr>Synchronous bus </vt:lpstr>
      <vt:lpstr>Synchronous with Master and Slave</vt:lpstr>
      <vt:lpstr>Multiple cycle transfers</vt:lpstr>
      <vt:lpstr>Multiple cycle transfers</vt:lpstr>
      <vt:lpstr>Asynchronous Bus</vt:lpstr>
      <vt:lpstr>Handshaking for READ operation</vt:lpstr>
      <vt:lpstr>Handshaking for WRITE operation</vt:lpstr>
      <vt:lpstr>Asynchronous vs. Synchronous bus</vt:lpstr>
      <vt:lpstr>PERIPHERAL COMPONENT INTERCONNECT(PCI)</vt:lpstr>
      <vt:lpstr>Fig.4.38 is an example of computer connected directly to processor bus </vt:lpstr>
      <vt:lpstr>Fig 4.39 PCI bridge provides a separate physical connection for Main Memory</vt:lpstr>
      <vt:lpstr>PowerPoint Presentation</vt:lpstr>
      <vt:lpstr>PowerPoint Presentation</vt:lpstr>
      <vt:lpstr>PowerPoint Presentation</vt:lpstr>
      <vt:lpstr>Device Configuration</vt:lpstr>
      <vt:lpstr>Small Computer System Interface(SCSI)</vt:lpstr>
      <vt:lpstr>SCSI Bus</vt:lpstr>
      <vt:lpstr>SCSI Bus (3)</vt:lpstr>
      <vt:lpstr>SCSI Bus - Read Operation on Disk Drive(1)</vt:lpstr>
      <vt:lpstr>SCSI Bus - Read Operation on Disk Drive(2)</vt:lpstr>
      <vt:lpstr>PowerPoint Presentation</vt:lpstr>
      <vt:lpstr>PowerPoint Presentation</vt:lpstr>
      <vt:lpstr>SCSI Operation - Main Phases</vt:lpstr>
      <vt:lpstr>PowerPoint Presentation</vt:lpstr>
      <vt:lpstr>UNIVERSAL SERIAL BUS (USB)</vt:lpstr>
      <vt:lpstr>Port limitations</vt:lpstr>
      <vt:lpstr>Plug and Play</vt:lpstr>
      <vt:lpstr>USB Connectors</vt:lpstr>
      <vt:lpstr>USB Architecture </vt:lpstr>
      <vt:lpstr>PowerPoint Presentation</vt:lpstr>
      <vt:lpstr>Basic concepts and nomenclature</vt:lpstr>
      <vt:lpstr>Addressing (1)</vt:lpstr>
      <vt:lpstr>Addressing (2)</vt:lpstr>
      <vt:lpstr>USB Protocols</vt:lpstr>
      <vt:lpstr>PowerPoint Presentation</vt:lpstr>
      <vt:lpstr>PowerPoint Presentation</vt:lpstr>
      <vt:lpstr>PowerPoint Presentation</vt:lpstr>
      <vt:lpstr>Isochronous Traffic on USB</vt:lpstr>
      <vt:lpstr>USB Frames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Arbitration</dc:title>
  <dc:creator>ANALA</dc:creator>
  <cp:lastModifiedBy>Admin</cp:lastModifiedBy>
  <cp:revision>67</cp:revision>
  <dcterms:created xsi:type="dcterms:W3CDTF">2015-09-22T05:10:54Z</dcterms:created>
  <dcterms:modified xsi:type="dcterms:W3CDTF">2016-10-28T08:27:06Z</dcterms:modified>
</cp:coreProperties>
</file>